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7305" r:id="rId1"/>
  </p:sldMasterIdLst>
  <p:notesMasterIdLst>
    <p:notesMasterId r:id="rId44"/>
  </p:notesMasterIdLst>
  <p:handoutMasterIdLst>
    <p:handoutMasterId r:id="rId45"/>
  </p:handoutMasterIdLst>
  <p:sldIdLst>
    <p:sldId id="1351" r:id="rId2"/>
    <p:sldId id="1430" r:id="rId3"/>
    <p:sldId id="1436" r:id="rId4"/>
    <p:sldId id="1426" r:id="rId5"/>
    <p:sldId id="1376" r:id="rId6"/>
    <p:sldId id="1438" r:id="rId7"/>
    <p:sldId id="1439" r:id="rId8"/>
    <p:sldId id="1308" r:id="rId9"/>
    <p:sldId id="1348" r:id="rId10"/>
    <p:sldId id="1346" r:id="rId11"/>
    <p:sldId id="1375" r:id="rId12"/>
    <p:sldId id="1377" r:id="rId13"/>
    <p:sldId id="1428" r:id="rId14"/>
    <p:sldId id="1429" r:id="rId15"/>
    <p:sldId id="1361" r:id="rId16"/>
    <p:sldId id="1378" r:id="rId17"/>
    <p:sldId id="742" r:id="rId18"/>
    <p:sldId id="1440" r:id="rId19"/>
    <p:sldId id="1441" r:id="rId20"/>
    <p:sldId id="1465" r:id="rId21"/>
    <p:sldId id="1466" r:id="rId22"/>
    <p:sldId id="1442" r:id="rId23"/>
    <p:sldId id="1443" r:id="rId24"/>
    <p:sldId id="1444" r:id="rId25"/>
    <p:sldId id="1445" r:id="rId26"/>
    <p:sldId id="1446" r:id="rId27"/>
    <p:sldId id="1447" r:id="rId28"/>
    <p:sldId id="1450" r:id="rId29"/>
    <p:sldId id="1451" r:id="rId30"/>
    <p:sldId id="1452" r:id="rId31"/>
    <p:sldId id="1453" r:id="rId32"/>
    <p:sldId id="1454" r:id="rId33"/>
    <p:sldId id="1455" r:id="rId34"/>
    <p:sldId id="1456" r:id="rId35"/>
    <p:sldId id="1457" r:id="rId36"/>
    <p:sldId id="1458" r:id="rId37"/>
    <p:sldId id="1459" r:id="rId38"/>
    <p:sldId id="1460" r:id="rId39"/>
    <p:sldId id="1461" r:id="rId40"/>
    <p:sldId id="1462" r:id="rId41"/>
    <p:sldId id="1463" r:id="rId42"/>
    <p:sldId id="745" r:id="rId43"/>
  </p:sldIdLst>
  <p:sldSz cx="12192000" cy="6858000"/>
  <p:notesSz cx="6797675" cy="9928225"/>
  <p:defaultTextStyle>
    <a:defPPr>
      <a:defRPr lang="ru-RU"/>
    </a:defPPr>
    <a:lvl1pPr algn="l" defTabSz="9175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indent="-1588" algn="l" defTabSz="9175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7575" indent="-3175" algn="l" defTabSz="9175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6363" indent="-6350" algn="l" defTabSz="9175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36738" indent="-7938" algn="l" defTabSz="9175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284379"/>
    <a:srgbClr val="A91F1F"/>
    <a:srgbClr val="2E6CA4"/>
    <a:srgbClr val="2F5597"/>
    <a:srgbClr val="509BD5"/>
    <a:srgbClr val="660066"/>
    <a:srgbClr val="F7F7F7"/>
    <a:srgbClr val="5B9BD5"/>
    <a:srgbClr val="D5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5474" autoAdjust="0"/>
  </p:normalViewPr>
  <p:slideViewPr>
    <p:cSldViewPr snapToGrid="0">
      <p:cViewPr varScale="1">
        <p:scale>
          <a:sx n="125" d="100"/>
          <a:sy n="125" d="100"/>
        </p:scale>
        <p:origin x="276" y="102"/>
      </p:cViewPr>
      <p:guideLst>
        <p:guide orient="horz" pos="2228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50" d="100"/>
        <a:sy n="150" d="100"/>
      </p:scale>
      <p:origin x="0" y="-1932"/>
    </p:cViewPr>
  </p:sorterViewPr>
  <p:notesViewPr>
    <p:cSldViewPr snapToGrid="0">
      <p:cViewPr varScale="1">
        <p:scale>
          <a:sx n="60" d="100"/>
          <a:sy n="60" d="100"/>
        </p:scale>
        <p:origin x="320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1;&#1080;&#1089;&#1090;%20Microsoft%20Excel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1;&#1080;&#1089;&#1090;%20Microsoft%20Exce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0;&#1056;&#1057;&#1045;&#1053;\&#1057;&#1051;&#1040;&#1049;&#1044;&#1067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0;&#1056;&#1057;&#1045;&#1053;\&#1057;&#1051;&#1040;&#1049;&#1044;&#1067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0;&#1056;&#1057;&#1045;&#1053;\&#1057;&#1051;&#1040;&#1049;&#1044;&#1067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93;&#1084;&#1077;&#1090;&#1086;&#1074;&#1091;%20&#1084;&#1072;&#1090;&#1077;&#1088;&#1080;&#1072;&#1083;&#1099;\&#1044;&#1080;&#1085;&#1072;&#1084;&#1080;&#1082;&#1072;%20&#1087;&#1086;%20&#1091;&#1089;&#1083;&#1091;&#1075;&#1072;&#1084;%20&#1078;&#1076;%20&#1090;&#1088;&#1072;&#1085;&#1089;&#1087;&#1086;&#1088;&#1090;&#1072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93;&#1084;&#1077;&#1090;&#1086;&#1074;&#1091;%20&#1084;&#1072;&#1090;&#1077;&#1088;&#1080;&#1072;&#1083;&#1099;\&#1044;&#1080;&#1085;&#1072;&#1084;&#1080;&#1082;&#1072;%20&#1087;&#1086;%20&#1091;&#1089;&#1083;&#1091;&#1075;&#1072;&#1084;%20&#1078;&#1076;%20&#1090;&#1088;&#1072;&#1085;&#1089;&#1087;&#1086;&#1088;&#1090;&#1072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\Documents\My%20Received%20Files\&#1058;&#1080;&#1057;%20~&#1040;&#1051;&#1048;&#1071;~%2074-20-49\&#1076;&#1086;&#1083;&#1080;%20&#1075;&#1088;&#1091;&#1079;&#1086;&#1074;&#1099;&#1077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2021.05.15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93;&#1084;&#1077;&#1090;&#1086;&#1074;&#1091;%20&#1084;&#1072;&#1090;&#1077;&#1088;&#1080;&#1072;&#1083;&#1099;\&#1044;&#1080;&#1085;&#1072;&#1084;&#1080;&#1082;&#1072;%20&#1087;&#1086;%20&#1091;&#1089;&#1083;&#1091;&#1075;&#1072;&#1084;%20&#1078;&#1076;%20&#1090;&#1088;&#1072;&#1085;&#1089;&#1087;&#1086;&#1088;&#1090;&#1072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93;&#1084;&#1077;&#1090;&#1086;&#1074;&#1091;%20&#1084;&#1072;&#1090;&#1077;&#1088;&#1080;&#1072;&#1083;&#1099;\&#1044;&#1080;&#1085;&#1072;&#1084;&#1080;&#1082;&#1072;%20&#1087;&#1086;%20&#1091;&#1089;&#1083;&#1091;&#1075;&#1072;&#1084;%20&#1078;&#1076;%20&#1090;&#1088;&#1072;&#1085;&#1089;&#1087;&#1086;&#1088;&#1090;&#1072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93;&#1084;&#1077;&#1090;&#1086;&#1074;&#1091;%20&#1084;&#1072;&#1090;&#1077;&#1088;&#1080;&#1072;&#1083;&#1099;\&#1044;&#1080;&#1085;&#1072;&#1084;&#1080;&#1082;&#1072;%20&#1087;&#1086;%20&#1091;&#1089;&#1083;&#1091;&#1075;&#1072;&#1084;%20&#1078;&#1076;%20&#1090;&#1088;&#1072;&#1085;&#1089;&#1087;&#1086;&#1088;&#1090;&#1072;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4;&#1051;&#1071;%20&#1052;&#1048;&#1053;&#1048;&#1057;&#1058;&#1056;&#1040;\2019.10.08%20&#1047;&#1072;&#1089;&#1077;&#1076;&#1072;&#1085;&#1080;&#1077;%20&#1055;&#1088;&#1072;&#1074;&#1080;&#1090;&#1077;&#1083;&#1100;&#1089;&#1090;&#1074;&#1072;%20&#1087;&#1086;%20&#1072;&#1074;&#1080;&#1072;&#1094;&#1080;&#1080;\&#1058;&#1048;&#1057;\&#1056;&#1072;&#1089;&#1095;&#1077;&#1090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4;&#1051;&#1071;%20&#1052;&#1048;&#1053;&#1048;&#1057;&#1058;&#1056;&#1040;\2019.10.08%20&#1047;&#1072;&#1089;&#1077;&#1076;&#1072;&#1085;&#1080;&#1077;%20&#1055;&#1088;&#1072;&#1074;&#1080;&#1090;&#1077;&#1083;&#1100;&#1089;&#1090;&#1074;&#1072;%20&#1087;&#1086;%20&#1072;&#1074;&#1080;&#1072;&#1094;&#1080;&#1080;\&#1058;&#1048;&#1057;\&#1056;&#1072;&#1089;&#1095;&#1077;&#1090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2018%20&#1075;.%20&#1041;&#1072;&#1093;&#1072;\&#1055;&#1077;&#1088;&#1077;&#1087;&#1080;&#1089;&#1082;&#1072;%202019\&#1055;&#1086;%20&#1076;&#1086;&#1082;&#1083;&#1072;&#1076;&#1091;\&#1051;&#1080;&#1089;&#1090;%20Microsoft%20Excel%20-%20&#1082;&#1086;&#1087;&#1080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2018%20&#1075;.%20&#1041;&#1072;&#1093;&#1072;\&#1055;&#1077;&#1088;&#1077;&#1087;&#1080;&#1089;&#1082;&#1072;%202019\&#1055;&#1086;%20&#1076;&#1086;&#1082;&#1083;&#1072;&#1076;&#1091;\&#1051;&#1080;&#1089;&#1090;%20Microsoft%20Excel%20-%20&#1082;&#1086;&#1087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2018%20&#1075;.%20&#1041;&#1072;&#1093;&#1072;\&#1055;&#1077;&#1088;&#1077;&#1087;&#1080;&#1089;&#1082;&#1072;%202019\&#1055;&#1086;%20&#1076;&#1086;&#1082;&#1083;&#1072;&#1076;&#1091;\&#1051;&#1080;&#1089;&#1090;%20Microsoft%20Excel%20-%20&#1082;&#1086;&#1087;&#1080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2018%20&#1075;.%20&#1041;&#1072;&#1093;&#1072;\&#1055;&#1077;&#1088;&#1077;&#1087;&#1080;&#1089;&#1082;&#1072;%202019\&#1055;&#1086;%20&#1076;&#1086;&#1082;&#1083;&#1072;&#1076;&#1091;\&#1051;&#1080;&#1089;&#1090;%20Microsoft%20Excel%20-%20&#1082;&#1086;&#1087;&#1080;&#110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2018%20&#1075;.%20&#1041;&#1072;&#1093;&#1072;\&#1055;&#1077;&#1088;&#1077;&#1087;&#1080;&#1089;&#1082;&#1072;%202019\&#1055;&#1086;%20&#1076;&#1086;&#1082;&#1083;&#1072;&#1076;&#1091;\&#1079;&#1072;&#1087;&#1088;&#1086;&#1089;&#1099;\&#1086;&#1090;&#1074;&#1077;&#1090;%20&#1076;&#1072;&#1074;&#1072;&#1083;&#1100;&#1094;&#1077;&#1074;\&#1057;&#1042;&#1054;&#1044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5;&#1086;&#1088;&#1091;&#1095;&#1077;&#1085;&#1080;&#1102;%20&#1087;&#1086;%20&#1072;&#1085;&#1072;&#1083;&#1080;&#1079;&#1091;%20&#1085;&#1072;%20&#1082;&#1083;&#1102;&#1095;&#1077;&#1074;&#1099;&#1093;%20&#1090;&#1086;&#1074;.%20&#1088;&#1099;&#1085;&#1082;&#1072;&#1093;\&#1044;&#1083;&#1103;%20&#1084;&#1080;&#1085;&#1080;&#1089;&#1090;&#1088;&#1072;\&#1051;&#1080;&#1089;&#1090;%20Microsoft%20Excel%20-%20&#1082;&#1086;&#1087;&#1080;&#1103;%20(2)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1;&#1080;&#1089;&#1090;%20Microsoft%20Excel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82107018946797E-2"/>
          <c:y val="2.2442518308321561E-2"/>
          <c:w val="0.95963492170446152"/>
          <c:h val="0.930058422752036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Score</c:v>
                </c:pt>
              </c:strCache>
            </c:strRef>
          </c:tx>
          <c:dPt>
            <c:idx val="0"/>
            <c:bubble3D val="0"/>
            <c:spPr>
              <a:solidFill>
                <a:srgbClr val="203864"/>
              </a:solidFill>
            </c:spPr>
            <c:extLst>
              <c:ext xmlns:c16="http://schemas.microsoft.com/office/drawing/2014/chart" uri="{C3380CC4-5D6E-409C-BE32-E72D297353CC}">
                <c16:uniqueId val="{00000001-A916-4510-AA65-0A331CAF0676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3-A916-4510-AA65-0A331CAF0676}"/>
              </c:ext>
            </c:extLst>
          </c:dPt>
          <c:dPt>
            <c:idx val="2"/>
            <c:bubble3D val="0"/>
            <c:spPr>
              <a:solidFill>
                <a:srgbClr val="FFFFFF">
                  <a:alpha val="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A916-4510-AA65-0A331CAF0676}"/>
              </c:ext>
            </c:extLst>
          </c:dPt>
          <c:val>
            <c:numRef>
              <c:f>Sheet1!$B$2:$D$2</c:f>
              <c:numCache>
                <c:formatCode>General</c:formatCode>
                <c:ptCount val="3"/>
                <c:pt idx="0">
                  <c:v>92</c:v>
                </c:pt>
                <c:pt idx="1">
                  <c:v>8</c:v>
                </c:pt>
                <c:pt idx="2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6-A916-4510-AA65-0A331CAF0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66-40DF-9452-A95974F1607F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66-40DF-9452-A95974F1607F}"/>
              </c:ext>
            </c:extLst>
          </c:dPt>
          <c:dLbls>
            <c:dLbl>
              <c:idx val="0"/>
              <c:layout>
                <c:manualLayout>
                  <c:x val="-0.1766614859472988"/>
                  <c:y val="7.89331906292598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Внутренний рынок</a:t>
                    </a:r>
                    <a:endParaRPr lang="ru-RU" baseline="0" dirty="0" smtClean="0"/>
                  </a:p>
                  <a:p>
                    <a:r>
                      <a:rPr lang="ru-RU" b="1" baseline="0" dirty="0" smtClean="0"/>
                      <a:t> </a:t>
                    </a:r>
                    <a:fld id="{F676CFEF-5B7A-4ED6-9006-8742CDA2D46F}" type="VALUE">
                      <a:rPr lang="en-US" b="1" baseline="0"/>
                      <a:pPr/>
                      <a:t>[ЗНАЧЕНИЕ]</a:t>
                    </a:fld>
                    <a:endParaRPr lang="ru-RU" b="1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47086889855396"/>
                      <c:h val="0.230125233671893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E66-40DF-9452-A95974F1607F}"/>
                </c:ext>
              </c:extLst>
            </c:dLbl>
            <c:dLbl>
              <c:idx val="1"/>
              <c:layout>
                <c:manualLayout>
                  <c:x val="0.2057230058976299"/>
                  <c:y val="-9.32202010052588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Экспорт</a:t>
                    </a:r>
                    <a:r>
                      <a:rPr lang="ru-RU" baseline="0" dirty="0" smtClean="0"/>
                      <a:t> </a:t>
                    </a:r>
                    <a:fld id="{9C4A1AF3-98CB-4D7D-9B02-FD1D3441EDAD}" type="VALUE">
                      <a:rPr lang="en-US" b="1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57144089360417"/>
                      <c:h val="0.305484615259373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E66-40DF-9452-A95974F16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Лист1!$I$21:$I$22</c:f>
              <c:strCache>
                <c:ptCount val="2"/>
                <c:pt idx="0">
                  <c:v>внутренний рынок</c:v>
                </c:pt>
                <c:pt idx="1">
                  <c:v>экспорт</c:v>
                </c:pt>
              </c:strCache>
            </c:strRef>
          </c:cat>
          <c:val>
            <c:numRef>
              <c:f>Лист1!$J$21:$J$22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66-40DF-9452-A95974F16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84197791146714"/>
          <c:y val="0.15857847408751585"/>
          <c:w val="0.68604499868981239"/>
          <c:h val="0.91017843430377721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7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3EE-42EA-B264-C03C9DF7CDBD}"/>
              </c:ext>
            </c:extLst>
          </c:dPt>
          <c:dPt>
            <c:idx val="1"/>
            <c:bubble3D val="0"/>
            <c:explosion val="8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3EE-42EA-B264-C03C9DF7CDBD}"/>
              </c:ext>
            </c:extLst>
          </c:dPt>
          <c:dPt>
            <c:idx val="2"/>
            <c:bubble3D val="0"/>
            <c:explosion val="11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3EE-42EA-B264-C03C9DF7CDBD}"/>
              </c:ext>
            </c:extLst>
          </c:dPt>
          <c:dPt>
            <c:idx val="3"/>
            <c:bubble3D val="0"/>
            <c:explosion val="5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3EE-42EA-B264-C03C9DF7CDBD}"/>
              </c:ext>
            </c:extLst>
          </c:dPt>
          <c:dPt>
            <c:idx val="4"/>
            <c:bubble3D val="0"/>
            <c:explosion val="9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3EE-42EA-B264-C03C9DF7CDBD}"/>
              </c:ext>
            </c:extLst>
          </c:dPt>
          <c:dPt>
            <c:idx val="5"/>
            <c:bubble3D val="0"/>
            <c:explosion val="8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3EE-42EA-B264-C03C9DF7CDBD}"/>
              </c:ext>
            </c:extLst>
          </c:dPt>
          <c:dLbls>
            <c:dLbl>
              <c:idx val="0"/>
              <c:layout>
                <c:manualLayout>
                  <c:x val="-5.3650006253397893E-2"/>
                  <c:y val="0.1748563112552439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619B25F-08A4-49EE-B1BB-CE2664C69379}" type="CATEGORYNAME">
                      <a:rPr lang="ru-RU" sz="1200"/>
                      <a:pPr>
                        <a:defRPr sz="1200"/>
                      </a:pPr>
                      <a:t>[ИМЯ КАТЕГОРИИ]</a:t>
                    </a:fld>
                    <a:r>
                      <a:rPr lang="ru-RU" sz="1200" baseline="0"/>
                      <a:t> </a:t>
                    </a:r>
                    <a:fld id="{1F6CD6F2-19C0-4CD3-982F-85196FCE437F}" type="VALUE">
                      <a:rPr lang="ru-RU" sz="1200" baseline="0"/>
                      <a:pPr>
                        <a:defRPr sz="1200"/>
                      </a:pPr>
                      <a:t>[ЗНАЧЕНИЕ]</a:t>
                    </a:fld>
                    <a:endParaRPr lang="ru-RU" sz="12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25565422027784"/>
                      <c:h val="0.265689517324397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EE-42EA-B264-C03C9DF7CDBD}"/>
                </c:ext>
              </c:extLst>
            </c:dLbl>
            <c:dLbl>
              <c:idx val="1"/>
              <c:layout>
                <c:manualLayout>
                  <c:x val="-0.14430497311038906"/>
                  <c:y val="-8.838955415614874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D33E9B7-D4D4-41EE-8651-E3C27D30D244}" type="CATEGORYNAME">
                      <a:rPr lang="en-US" sz="1200"/>
                      <a:pPr>
                        <a:defRPr sz="1200"/>
                      </a:pPr>
                      <a:t>[ИМЯ КАТЕГОРИИ]</a:t>
                    </a:fld>
                    <a:r>
                      <a:rPr lang="en-US" sz="1200" baseline="0"/>
                      <a:t> </a:t>
                    </a:r>
                    <a:fld id="{02E730C0-E2DB-4B19-8F86-5E270548A81D}" type="VALUE">
                      <a:rPr lang="en-US" sz="1200" baseline="0"/>
                      <a:pPr>
                        <a:defRPr sz="1200"/>
                      </a:pPr>
                      <a:t>[ЗНАЧЕНИЕ]</a:t>
                    </a:fld>
                    <a:endParaRPr lang="en-US" sz="12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85131199331154"/>
                      <c:h val="0.180977862223557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EE-42EA-B264-C03C9DF7CDBD}"/>
                </c:ext>
              </c:extLst>
            </c:dLbl>
            <c:dLbl>
              <c:idx val="2"/>
              <c:layout>
                <c:manualLayout>
                  <c:x val="0.10765224471460258"/>
                  <c:y val="-0.1350672404035323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200" baseline="0"/>
                      <a:t>АО ЦАЭК </a:t>
                    </a:r>
                    <a:fld id="{4886F17B-4960-46C4-B890-DA5BEA23D923}" type="VALUE">
                      <a:rPr lang="en-US" sz="1200" baseline="0"/>
                      <a:pPr>
                        <a:defRPr sz="1200"/>
                      </a:pPr>
                      <a:t>[ЗНАЧЕНИЕ]</a:t>
                    </a:fld>
                    <a:endParaRPr lang="ru-RU" sz="12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3EE-42EA-B264-C03C9DF7CDBD}"/>
                </c:ext>
              </c:extLst>
            </c:dLbl>
            <c:dLbl>
              <c:idx val="3"/>
              <c:layout>
                <c:manualLayout>
                  <c:x val="7.792432753458217E-3"/>
                  <c:y val="3.318906477554230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738E73A-6F83-4E71-9786-165C21A9BCA2}" type="CATEGORYNAME">
                      <a:rPr lang="en-US" sz="1200"/>
                      <a:pPr>
                        <a:defRPr sz="1200"/>
                      </a:pPr>
                      <a:t>[ИМЯ КАТЕГОРИИ]</a:t>
                    </a:fld>
                    <a:r>
                      <a:rPr lang="en-US" sz="1200"/>
                      <a:t> </a:t>
                    </a:r>
                    <a:fld id="{361B5880-D0FE-4C4F-99C8-C63EEDC3B747}" type="VALUE">
                      <a:rPr lang="en-US" sz="1200"/>
                      <a:pPr>
                        <a:defRPr sz="1200"/>
                      </a:pPr>
                      <a:t>[ЗНАЧЕНИЕ]</a:t>
                    </a:fld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71276947545781"/>
                      <c:h val="0.147480873510178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3EE-42EA-B264-C03C9DF7CDBD}"/>
                </c:ext>
              </c:extLst>
            </c:dLbl>
            <c:dLbl>
              <c:idx val="4"/>
              <c:layout>
                <c:manualLayout>
                  <c:x val="-2.8363466628550719E-2"/>
                  <c:y val="-5.408661749777662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200" dirty="0"/>
                      <a:t>ТОО </a:t>
                    </a:r>
                    <a:r>
                      <a:rPr lang="ru-RU" sz="1200" dirty="0" smtClean="0"/>
                      <a:t>ККС </a:t>
                    </a:r>
                    <a:fld id="{E88BD2B4-0C12-4977-AB0B-A53BFCF8B3CE}" type="VALUE">
                      <a:rPr lang="en-US" sz="1200"/>
                      <a:pPr>
                        <a:defRPr sz="1200"/>
                      </a:pPr>
                      <a:t>[ЗНАЧЕНИЕ]</a:t>
                    </a:fld>
                    <a:endParaRPr lang="ru-RU" sz="120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67146282973621"/>
                      <c:h val="0.23690485073297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3EE-42EA-B264-C03C9DF7CDBD}"/>
                </c:ext>
              </c:extLst>
            </c:dLbl>
            <c:dLbl>
              <c:idx val="5"/>
              <c:layout>
                <c:manualLayout>
                  <c:x val="0.24467009497507572"/>
                  <c:y val="0.2341484229722324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200" dirty="0" smtClean="0"/>
                      <a:t>Прочие</a:t>
                    </a:r>
                    <a:r>
                      <a:rPr lang="ru-RU" sz="1200" baseline="0" dirty="0" smtClean="0"/>
                      <a:t> станции</a:t>
                    </a:r>
                  </a:p>
                  <a:p>
                    <a:pPr>
                      <a:defRPr sz="1200"/>
                    </a:pPr>
                    <a:r>
                      <a:rPr lang="ru-RU" sz="1200" baseline="0" dirty="0" smtClean="0"/>
                      <a:t>27%</a:t>
                    </a:r>
                    <a:endParaRPr lang="ru-RU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61720368666498"/>
                      <c:h val="0.289234162633030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3EE-42EA-B264-C03C9DF7CD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Парақ1!$D$19:$D$24</c:f>
              <c:strCache>
                <c:ptCount val="6"/>
                <c:pt idx="0">
                  <c:v>АО Самрук Энерго</c:v>
                </c:pt>
                <c:pt idx="1">
                  <c:v>ERG</c:v>
                </c:pt>
                <c:pt idx="2">
                  <c:v>АО ЦАЭК</c:v>
                </c:pt>
                <c:pt idx="3">
                  <c:v>Kazakhmys</c:v>
                </c:pt>
                <c:pt idx="4">
                  <c:v>ТОО Казахстанские комунальные системы</c:v>
                </c:pt>
                <c:pt idx="5">
                  <c:v>Прочие региональные станции</c:v>
                </c:pt>
              </c:strCache>
            </c:strRef>
          </c:cat>
          <c:val>
            <c:numRef>
              <c:f>Парақ1!$E$19:$E$24</c:f>
              <c:numCache>
                <c:formatCode>0%</c:formatCode>
                <c:ptCount val="6"/>
                <c:pt idx="0">
                  <c:v>0.37</c:v>
                </c:pt>
                <c:pt idx="1">
                  <c:v>0.17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0.06</c:v>
                </c:pt>
                <c:pt idx="5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3EE-42EA-B264-C03C9DF7C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13621220062642"/>
          <c:y val="2.3703230863085251E-2"/>
          <c:w val="0.73270610745851616"/>
          <c:h val="0.927145942719944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FAD-44F5-BBD5-4BC87A6BA864}"/>
              </c:ext>
            </c:extLst>
          </c:dPt>
          <c:dPt>
            <c:idx val="1"/>
            <c:bubble3D val="0"/>
            <c:explosion val="14"/>
            <c:spPr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FAD-44F5-BBD5-4BC87A6BA864}"/>
              </c:ext>
            </c:extLst>
          </c:dPt>
          <c:dLbls>
            <c:delete val="1"/>
          </c:dLbls>
          <c:cat>
            <c:strRef>
              <c:f>Парақ1!$D$12:$D$13</c:f>
              <c:strCache>
                <c:ptCount val="2"/>
                <c:pt idx="0">
                  <c:v>Квазигосударственные компании</c:v>
                </c:pt>
                <c:pt idx="1">
                  <c:v>Частные компании</c:v>
                </c:pt>
              </c:strCache>
            </c:strRef>
          </c:cat>
          <c:val>
            <c:numRef>
              <c:f>Парақ1!$E$12:$E$13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AD-44F5-BBD5-4BC87A6BA86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18582660979495"/>
          <c:y val="0.10469801389472093"/>
          <c:w val="0.67463473155759857"/>
          <c:h val="0.7906039722105581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DD-4BD5-B27C-A685CF0087BC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DD-4BD5-B27C-A685CF0087BC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DD-4BD5-B27C-A685CF0087B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>
                    <a:lumMod val="7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DD-4BD5-B27C-A685CF0087BC}"/>
              </c:ext>
            </c:extLst>
          </c:dPt>
          <c:dPt>
            <c:idx val="4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EDD-4BD5-B27C-A685CF0087B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EDD-4BD5-B27C-A685CF0087B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EDD-4BD5-B27C-A685CF0087B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EDD-4BD5-B27C-A685CF0087BC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EDD-4BD5-B27C-A685CF0087BC}"/>
              </c:ext>
            </c:extLst>
          </c:dPt>
          <c:dLbls>
            <c:dLbl>
              <c:idx val="0"/>
              <c:layout>
                <c:manualLayout>
                  <c:x val="-0.18571390598446602"/>
                  <c:y val="0.1929550868711987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10 оптовых поставщиков </a:t>
                    </a:r>
                  </a:p>
                  <a:p>
                    <a:fld id="{E3922B33-450D-4610-8555-C291D4E6D2DB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25%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24413665514229"/>
                      <c:h val="0.301504928903535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DD-4BD5-B27C-A685CF0087BC}"/>
                </c:ext>
              </c:extLst>
            </c:dLbl>
            <c:dLbl>
              <c:idx val="1"/>
              <c:layout>
                <c:manualLayout>
                  <c:x val="-0.18490495489189471"/>
                  <c:y val="-0.1526199558804149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7 оптовых поставщиков </a:t>
                    </a:r>
                  </a:p>
                  <a:p>
                    <a:r>
                      <a:rPr lang="ru-RU"/>
                      <a:t>АО Каражыра</a:t>
                    </a:r>
                  </a:p>
                  <a:p>
                    <a:r>
                      <a:rPr lang="ru-RU"/>
                      <a:t> </a:t>
                    </a:r>
                    <a:fld id="{4310D771-1314-4F85-8A4D-F0B5EB2DB646}" type="VALUE">
                      <a:rPr lang="ru-RU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95986433013"/>
                      <c:h val="0.347210399627943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DD-4BD5-B27C-A685CF0087BC}"/>
                </c:ext>
              </c:extLst>
            </c:dLbl>
            <c:dLbl>
              <c:idx val="2"/>
              <c:layout>
                <c:manualLayout>
                  <c:x val="0.199315448396363"/>
                  <c:y val="-0.17997297705453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/>
                      <a:t>1 поставщик </a:t>
                    </a:r>
                  </a:p>
                  <a:p>
                    <a:pPr algn="ctr" rtl="0">
                      <a:defRPr/>
                    </a:pPr>
                    <a:r>
                      <a:rPr lang="ru-RU"/>
                      <a:t>ТОО «ТД Майкубен Комир»</a:t>
                    </a:r>
                  </a:p>
                  <a:p>
                    <a:pPr algn="ctr" rtl="0">
                      <a:defRPr/>
                    </a:pPr>
                    <a:r>
                      <a:rPr lang="ru-RU"/>
                      <a:t> </a:t>
                    </a:r>
                    <a:fld id="{E57DBA87-93B8-4699-9985-017B1EB7E085}" type="VALUE">
                      <a:rPr lang="ru-RU"/>
                      <a:pPr algn="ctr" rtl="0"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105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06530795961799"/>
                      <c:h val="0.329786488286919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DD-4BD5-B27C-A685CF0087BC}"/>
                </c:ext>
              </c:extLst>
            </c:dLbl>
            <c:dLbl>
              <c:idx val="3"/>
              <c:layout>
                <c:manualLayout>
                  <c:x val="0.32982407542697578"/>
                  <c:y val="3.6127658016161697E-2"/>
                </c:manualLayout>
              </c:layout>
              <c:tx>
                <c:rich>
                  <a:bodyPr/>
                  <a:lstStyle/>
                  <a:p>
                    <a:fld id="{56D98ABD-78F8-4805-A9DE-528A808400C1}" type="CATEGORYNAME">
                      <a:rPr lang="ru-RU"/>
                      <a:pPr/>
                      <a:t>[ИМЯ КАТЕГОРИИ]</a:t>
                    </a:fld>
                    <a:endParaRPr lang="ru-RU"/>
                  </a:p>
                  <a:p>
                    <a:fld id="{DD8C294A-101C-4C4E-892F-50B7ED9C0185}" type="VALUE">
                      <a:rPr lang="ru-RU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05174628883713"/>
                      <c:h val="0.27949801253566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DD-4BD5-B27C-A685CF0087BC}"/>
                </c:ext>
              </c:extLst>
            </c:dLbl>
            <c:dLbl>
              <c:idx val="4"/>
              <c:layout>
                <c:manualLayout>
                  <c:x val="6.1872803225858822E-2"/>
                  <c:y val="0.22917119333024091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Остальные поставщики  </a:t>
                    </a:r>
                    <a:endParaRPr lang="ru-RU" baseline="0" dirty="0"/>
                  </a:p>
                  <a:p>
                    <a:fld id="{B7A35B0D-C913-418D-91BB-42CC9DFCDC5C}" type="VALUE">
                      <a:rPr lang="en-US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90275220578721"/>
                      <c:h val="0.294683898434423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EDD-4BD5-B27C-A685CF008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Парақ1!$C$13:$C$17</c:f>
              <c:strCache>
                <c:ptCount val="5"/>
                <c:pt idx="0">
                  <c:v>АО Шубарколь Комир</c:v>
                </c:pt>
                <c:pt idx="1">
                  <c:v>АО Каражыра</c:v>
                </c:pt>
                <c:pt idx="2">
                  <c:v>ТОО Майкубен Вест</c:v>
                </c:pt>
                <c:pt idx="3">
                  <c:v>ТОО Богатырь Комир</c:v>
                </c:pt>
                <c:pt idx="4">
                  <c:v>Остальные 12 компаний</c:v>
                </c:pt>
              </c:strCache>
            </c:strRef>
          </c:cat>
          <c:val>
            <c:numRef>
              <c:f>Парақ1!$D$13:$D$17</c:f>
              <c:numCache>
                <c:formatCode>0%</c:formatCode>
                <c:ptCount val="5"/>
                <c:pt idx="0">
                  <c:v>0.25</c:v>
                </c:pt>
                <c:pt idx="1">
                  <c:v>0.28000000000000003</c:v>
                </c:pt>
                <c:pt idx="2">
                  <c:v>0.25</c:v>
                </c:pt>
                <c:pt idx="3">
                  <c:v>0.11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EDD-4BD5-B27C-A685CF008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5023366501631"/>
          <c:y val="6.0507740941109771E-2"/>
          <c:w val="0.76569953266996738"/>
          <c:h val="0.86688296992955849"/>
        </c:manualLayout>
      </c:layout>
      <c:pieChart>
        <c:varyColors val="1"/>
        <c:ser>
          <c:idx val="0"/>
          <c:order val="0"/>
          <c:spPr>
            <a:ln w="3175">
              <a:noFill/>
            </a:ln>
          </c:spPr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6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BC-4130-ABD4-D93ABFD91F3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BC-4130-ABD4-D93ABFD91F3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4BC-4130-ABD4-D93ABFD91F3C}"/>
              </c:ext>
            </c:extLst>
          </c:dPt>
          <c:val>
            <c:numRef>
              <c:f>Парақ1!$I$28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BC-4130-ABD4-D93ABFD91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31148180205119"/>
          <c:y val="6.0758190330911467E-3"/>
          <c:w val="0.7808390913968366"/>
          <c:h val="0.9939243463620138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4D-429D-9448-C3AE1F6AEAD7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4D-429D-9448-C3AE1F6AEAD7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14D-429D-9448-C3AE1F6AEAD7}"/>
              </c:ext>
            </c:extLst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14D-429D-9448-C3AE1F6AEAD7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14D-429D-9448-C3AE1F6AEAD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14D-429D-9448-C3AE1F6AEAD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14D-429D-9448-C3AE1F6AEAD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14D-429D-9448-C3AE1F6AEAD7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14D-429D-9448-C3AE1F6AEAD7}"/>
              </c:ext>
            </c:extLst>
          </c:dPt>
          <c:dLbls>
            <c:dLbl>
              <c:idx val="0"/>
              <c:layout>
                <c:manualLayout>
                  <c:x val="-0.19775097158650845"/>
                  <c:y val="0.15274111387112191"/>
                </c:manualLayout>
              </c:layout>
              <c:tx>
                <c:rich>
                  <a:bodyPr/>
                  <a:lstStyle/>
                  <a:p>
                    <a:fld id="{E3922B33-450D-4610-8555-C291D4E6D2DB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 </a:t>
                    </a:r>
                    <a:fld id="{F60139B0-7658-4C88-8129-DFBBEDF379B9}" type="VALUE">
                      <a:rPr lang="ru-RU" b="1"/>
                      <a:pPr/>
                      <a:t>[ЗНАЧЕНИЕ]</a:t>
                    </a:fld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54897147560459"/>
                      <c:h val="0.292376984779550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14D-429D-9448-C3AE1F6AEAD7}"/>
                </c:ext>
              </c:extLst>
            </c:dLbl>
            <c:dLbl>
              <c:idx val="1"/>
              <c:layout>
                <c:manualLayout>
                  <c:x val="-0.17863801752536446"/>
                  <c:y val="-0.2123977525627431"/>
                </c:manualLayout>
              </c:layout>
              <c:tx>
                <c:rich>
                  <a:bodyPr/>
                  <a:lstStyle/>
                  <a:p>
                    <a:fld id="{1296E892-9A2B-48BB-84CE-622C356AE2FD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 </a:t>
                    </a:r>
                    <a:fld id="{4310D771-1314-4F85-8A4D-F0B5EB2DB646}" type="VALUE">
                      <a:rPr lang="ru-RU" b="1"/>
                      <a:pPr/>
                      <a:t>[ЗНАЧЕНИЕ]</a:t>
                    </a:fld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97197674422073"/>
                      <c:h val="0.243123744843980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14D-429D-9448-C3AE1F6AEAD7}"/>
                </c:ext>
              </c:extLst>
            </c:dLbl>
            <c:dLbl>
              <c:idx val="2"/>
              <c:layout>
                <c:manualLayout>
                  <c:x val="0.21158133292644429"/>
                  <c:y val="-0.20829666942667754"/>
                </c:manualLayout>
              </c:layout>
              <c:tx>
                <c:rich>
                  <a:bodyPr/>
                  <a:lstStyle/>
                  <a:p>
                    <a:fld id="{2862EA83-4164-4177-9D56-4C8C4FB90BC9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 </a:t>
                    </a:r>
                    <a:fld id="{E57DBA87-93B8-4699-9985-017B1EB7E085}" type="VALUE">
                      <a:rPr lang="ru-RU" b="1"/>
                      <a:pPr/>
                      <a:t>[ЗНАЧЕНИЕ]</a:t>
                    </a:fld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3657246243132"/>
                      <c:h val="0.316446298556235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14D-429D-9448-C3AE1F6AEAD7}"/>
                </c:ext>
              </c:extLst>
            </c:dLbl>
            <c:dLbl>
              <c:idx val="3"/>
              <c:layout>
                <c:manualLayout>
                  <c:x val="0.12250172495589455"/>
                  <c:y val="0.1641733547720137"/>
                </c:manualLayout>
              </c:layout>
              <c:tx>
                <c:rich>
                  <a:bodyPr/>
                  <a:lstStyle/>
                  <a:p>
                    <a:fld id="{56D98ABD-78F8-4805-A9DE-528A808400C1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 </a:t>
                    </a:r>
                    <a:fld id="{DD8C294A-101C-4C4E-892F-50B7ED9C0185}" type="VALUE">
                      <a:rPr lang="ru-RU" b="1"/>
                      <a:pPr/>
                      <a:t>[ЗНАЧЕНИЕ]</a:t>
                    </a:fld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69409313820537"/>
                      <c:h val="0.280507976623573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14D-429D-9448-C3AE1F6AEAD7}"/>
                </c:ext>
              </c:extLst>
            </c:dLbl>
            <c:dLbl>
              <c:idx val="4"/>
              <c:layout>
                <c:manualLayout>
                  <c:x val="0.20810344646370776"/>
                  <c:y val="1.65292912157607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12 </a:t>
                    </a:r>
                  </a:p>
                  <a:p>
                    <a:r>
                      <a:rPr lang="ru-RU"/>
                      <a:t>компаний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06448768405599"/>
                      <c:h val="0.26137398531135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14D-429D-9448-C3AE1F6AEA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Парақ1!$C$13:$C$17</c:f>
              <c:strCache>
                <c:ptCount val="5"/>
                <c:pt idx="0">
                  <c:v>АО Шубарколь Комир</c:v>
                </c:pt>
                <c:pt idx="1">
                  <c:v>АО Каражыра</c:v>
                </c:pt>
                <c:pt idx="2">
                  <c:v>ТОО Майкубен Вест</c:v>
                </c:pt>
                <c:pt idx="3">
                  <c:v>ТОО Богатырь Комир</c:v>
                </c:pt>
                <c:pt idx="4">
                  <c:v>Остальные 12 компаний</c:v>
                </c:pt>
              </c:strCache>
            </c:strRef>
          </c:cat>
          <c:val>
            <c:numRef>
              <c:f>Парақ1!$D$13:$D$17</c:f>
              <c:numCache>
                <c:formatCode>0%</c:formatCode>
                <c:ptCount val="5"/>
                <c:pt idx="0">
                  <c:v>0.25</c:v>
                </c:pt>
                <c:pt idx="1">
                  <c:v>0.28000000000000003</c:v>
                </c:pt>
                <c:pt idx="2">
                  <c:v>0.25</c:v>
                </c:pt>
                <c:pt idx="3">
                  <c:v>0.11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14D-429D-9448-C3AE1F6AE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96194596162357"/>
          <c:y val="0"/>
          <c:w val="0.77077126047662625"/>
          <c:h val="1"/>
        </c:manualLayout>
      </c:layout>
      <c:pie3DChart>
        <c:varyColors val="1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explosion val="6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F80-4093-A831-63032A04B2D5}"/>
              </c:ext>
            </c:extLst>
          </c:dPt>
          <c:dPt>
            <c:idx val="1"/>
            <c:bubble3D val="0"/>
            <c:explosion val="19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F80-4093-A831-63032A04B2D5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F80-4093-A831-63032A04B2D5}"/>
              </c:ext>
            </c:extLst>
          </c:dPt>
          <c:dLbls>
            <c:dLbl>
              <c:idx val="0"/>
              <c:layout>
                <c:manualLayout>
                  <c:x val="-1.0316651570613723E-2"/>
                  <c:y val="0.134309149191591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 smtClean="0"/>
                      <a:t>99 %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80-4093-A831-63032A04B2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80-4093-A831-63032A04B2D5}"/>
                </c:ext>
              </c:extLst>
            </c:dLbl>
            <c:dLbl>
              <c:idx val="2"/>
              <c:layout>
                <c:manualLayout>
                  <c:x val="4.7099041578746503E-2"/>
                  <c:y val="-0.146473828138603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0,66%</a:t>
                    </a:r>
                    <a:endParaRPr 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19976631382104"/>
                      <c:h val="4.17062495155508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F80-4093-A831-63032A04B2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концентрация!$C$12:$C$14</c:f>
              <c:strCache>
                <c:ptCount val="3"/>
                <c:pt idx="0">
                  <c:v>АО "КТЖ Грузовые перевозки" </c:v>
                </c:pt>
                <c:pt idx="1">
                  <c:v>ТОО «Dаr Rail»</c:v>
                </c:pt>
                <c:pt idx="2">
                  <c:v>ТОО «ТТТ Сервис»</c:v>
                </c:pt>
              </c:strCache>
            </c:strRef>
          </c:cat>
          <c:val>
            <c:numRef>
              <c:f>концентрация!$D$12:$D$14</c:f>
              <c:numCache>
                <c:formatCode>0.00%</c:formatCode>
                <c:ptCount val="3"/>
                <c:pt idx="0">
                  <c:v>0.82350000000000001</c:v>
                </c:pt>
                <c:pt idx="1">
                  <c:v>5.3000000000000035E-3</c:v>
                </c:pt>
                <c:pt idx="2">
                  <c:v>1.2999999999999991E-3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80-4093-A831-63032A04B2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99102538742335"/>
          <c:y val="0"/>
          <c:w val="0.83870718699639868"/>
          <c:h val="1"/>
        </c:manualLayout>
      </c:layout>
      <c:pie3DChart>
        <c:varyColors val="1"/>
        <c:ser>
          <c:idx val="0"/>
          <c:order val="0"/>
          <c:tx>
            <c:strRef>
              <c:f>концентрация!$C$41</c:f>
              <c:strCache>
                <c:ptCount val="1"/>
                <c:pt idx="0">
                  <c:v>АО «НК «Қазақстан темір жолы»
</c:v>
                </c:pt>
              </c:strCache>
            </c:strRef>
          </c:tx>
          <c:spPr>
            <a:solidFill>
              <a:srgbClr val="317CC1"/>
            </a:solidFill>
          </c:spPr>
          <c:explosion val="37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FF0-4081-AB99-1A2E258CECB9}"/>
              </c:ext>
            </c:extLst>
          </c:dPt>
          <c:dLbls>
            <c:dLbl>
              <c:idx val="0"/>
              <c:layout>
                <c:manualLayout>
                  <c:x val="8.5985611701719603E-2"/>
                  <c:y val="-0.382156566878174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100%</a:t>
                    </a:r>
                    <a:endParaRPr lang="en-US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60135191452114"/>
                      <c:h val="0.31673561668385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FF0-4081-AB99-1A2E258CE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концентрация!$D$41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F0-4081-AB99-1A2E258CEC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99102538742335"/>
          <c:y val="0"/>
          <c:w val="0.83870718699639868"/>
          <c:h val="1"/>
        </c:manualLayout>
      </c:layout>
      <c:pie3DChart>
        <c:varyColors val="1"/>
        <c:ser>
          <c:idx val="0"/>
          <c:order val="0"/>
          <c:tx>
            <c:strRef>
              <c:f>концентрация!$C$41</c:f>
              <c:strCache>
                <c:ptCount val="1"/>
                <c:pt idx="0">
                  <c:v>АО «НК «Қазақстан темір жолы»
</c:v>
                </c:pt>
              </c:strCache>
            </c:strRef>
          </c:tx>
          <c:spPr>
            <a:solidFill>
              <a:srgbClr val="317CC1"/>
            </a:solidFill>
          </c:spPr>
          <c:explosion val="37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C44-41EA-92CB-B2167DC5F115}"/>
              </c:ext>
            </c:extLst>
          </c:dPt>
          <c:dLbls>
            <c:dLbl>
              <c:idx val="0"/>
              <c:layout>
                <c:manualLayout>
                  <c:x val="8.5985611701719603E-2"/>
                  <c:y val="-0.382156566878174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100%</a:t>
                    </a:r>
                    <a:endParaRPr lang="en-US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60135191452114"/>
                      <c:h val="0.31673561668385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C44-41EA-92CB-B2167DC5F1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концентрация!$D$41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44-41EA-92CB-B2167DC5F1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249-4726-A26F-05F9467CCE9F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249-4726-A26F-05F9467CCE9F}"/>
              </c:ext>
            </c:extLst>
          </c:dPt>
          <c:dLbls>
            <c:dLbl>
              <c:idx val="0"/>
              <c:layout>
                <c:manualLayout>
                  <c:x val="-0.25134798244197815"/>
                  <c:y val="-0.164648438205371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72484001468648"/>
                      <c:h val="0.407290902984185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49-4726-A26F-05F9467CCE9F}"/>
                </c:ext>
              </c:extLst>
            </c:dLbl>
            <c:dLbl>
              <c:idx val="1"/>
              <c:layout>
                <c:manualLayout>
                  <c:x val="0.17527797461396338"/>
                  <c:y val="9.66416630250675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49-4726-A26F-05F9467CCE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концентрация!$C$73:$C$74</c:f>
              <c:strCache>
                <c:ptCount val="2"/>
                <c:pt idx="0">
                  <c:v>ТОО «Ремонтная корпорация «Қамқор» </c:v>
                </c:pt>
                <c:pt idx="1">
                  <c:v>Частные компании</c:v>
                </c:pt>
              </c:strCache>
            </c:strRef>
          </c:cat>
          <c:val>
            <c:numRef>
              <c:f>концентрация!$D$73:$D$74</c:f>
              <c:numCache>
                <c:formatCode>0%</c:formatCode>
                <c:ptCount val="2"/>
                <c:pt idx="0">
                  <c:v>0.60000000000000042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49-4726-A26F-05F9467CCE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33004207015454434"/>
          <c:w val="0.93888888888888888"/>
          <c:h val="0.397185027004792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5.0925337632079971E-17"/>
                  <c:y val="4.74325028697696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BD-4B04-84F3-0B3DFE5F7476}"/>
                </c:ext>
              </c:extLst>
            </c:dLbl>
            <c:dLbl>
              <c:idx val="2"/>
              <c:layout>
                <c:manualLayout>
                  <c:x val="-1.0185067526415994E-16"/>
                  <c:y val="0.177233705425757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BD-4B04-84F3-0B3DFE5F7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Парақ1!$C$23:$G$23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Парақ1!$C$24:$G$24</c:f>
              <c:numCache>
                <c:formatCode>0%</c:formatCode>
                <c:ptCount val="5"/>
                <c:pt idx="0">
                  <c:v>0.01</c:v>
                </c:pt>
                <c:pt idx="1">
                  <c:v>0.1</c:v>
                </c:pt>
                <c:pt idx="2">
                  <c:v>0.15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BD-4B04-84F3-0B3DFE5F747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7953872"/>
        <c:axId val="417953312"/>
      </c:barChart>
      <c:catAx>
        <c:axId val="41795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417953312"/>
        <c:crosses val="autoZero"/>
        <c:auto val="1"/>
        <c:lblAlgn val="ctr"/>
        <c:lblOffset val="100"/>
        <c:noMultiLvlLbl val="0"/>
      </c:catAx>
      <c:valAx>
        <c:axId val="4179533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79538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92511751567834"/>
          <c:y val="0.11641025330042511"/>
          <c:w val="0.55717085074838479"/>
          <c:h val="0.70556751544847573"/>
        </c:manualLayout>
      </c:layout>
      <c:pie3DChart>
        <c:varyColors val="1"/>
        <c:ser>
          <c:idx val="0"/>
          <c:order val="0"/>
          <c:tx>
            <c:strRef>
              <c:f>концентрация!$D$59</c:f>
              <c:strCache>
                <c:ptCount val="1"/>
                <c:pt idx="0">
                  <c:v>Вагоны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46C-4CFD-956A-233A2673E85A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46C-4CFD-956A-233A2673E85A}"/>
              </c:ext>
            </c:extLst>
          </c:dPt>
          <c:dLbls>
            <c:dLbl>
              <c:idx val="0"/>
              <c:layout>
                <c:manualLayout>
                  <c:x val="-0.26863546382929815"/>
                  <c:y val="-6.88723618506716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65670462641829"/>
                      <c:h val="0.118589293896242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46C-4CFD-956A-233A2673E85A}"/>
                </c:ext>
              </c:extLst>
            </c:dLbl>
            <c:dLbl>
              <c:idx val="1"/>
              <c:layout>
                <c:manualLayout>
                  <c:x val="0.19022654680737186"/>
                  <c:y val="5.60311465352327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46C-4CFD-956A-233A2673E8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концентрация!$C$60:$C$61</c:f>
              <c:strCache>
                <c:ptCount val="2"/>
                <c:pt idx="0">
                  <c:v>АО Казтемиртранс</c:v>
                </c:pt>
                <c:pt idx="1">
                  <c:v>частные операторы</c:v>
                </c:pt>
              </c:strCache>
            </c:strRef>
          </c:cat>
          <c:val>
            <c:numRef>
              <c:f>концентрация!$D$60:$D$61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6C-4CFD-956A-233A2673E8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168229394537772E-2"/>
          <c:y val="0.12078684852953024"/>
          <c:w val="0.71111319017103158"/>
          <c:h val="0.6683460234292178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FDC-4388-9FE8-8D7C885A10A4}"/>
              </c:ext>
            </c:extLst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FDC-4388-9FE8-8D7C885A10A4}"/>
              </c:ext>
            </c:extLst>
          </c:dPt>
          <c:dLbls>
            <c:dLbl>
              <c:idx val="0"/>
              <c:layout>
                <c:manualLayout>
                  <c:x val="1.8079528636191743E-2"/>
                  <c:y val="0.208513107307665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18861088674848"/>
                      <c:h val="0.10674371566821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FDC-4388-9FE8-8D7C885A10A4}"/>
                </c:ext>
              </c:extLst>
            </c:dLbl>
            <c:dLbl>
              <c:idx val="1"/>
              <c:layout>
                <c:manualLayout>
                  <c:x val="-0.10300274993346935"/>
                  <c:y val="-0.221631862666240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18%</a:t>
                    </a:r>
                  </a:p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25921274400405"/>
                      <c:h val="0.20985308994332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FDC-4388-9FE8-8D7C885A1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концентрация!$C$12:$C$13</c:f>
              <c:strCache>
                <c:ptCount val="2"/>
                <c:pt idx="0">
                  <c:v>АО "Пассажирские перевозки" </c:v>
                </c:pt>
                <c:pt idx="1">
                  <c:v>АО "Пригородные перевозки"</c:v>
                </c:pt>
              </c:strCache>
            </c:strRef>
          </c:cat>
          <c:val>
            <c:numRef>
              <c:f>концентрация!$D$12:$D$13</c:f>
              <c:numCache>
                <c:formatCode>0.00%</c:formatCode>
                <c:ptCount val="2"/>
                <c:pt idx="0">
                  <c:v>0.78849999999999998</c:v>
                </c:pt>
                <c:pt idx="1">
                  <c:v>3.500000000000001E-2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DC-4388-9FE8-8D7C885A1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70626317866828"/>
          <c:y val="4.9995433487964883E-2"/>
          <c:w val="0.8812937368213315"/>
          <c:h val="0.89001004632647762"/>
        </c:manualLayout>
      </c:layout>
      <c:pie3DChart>
        <c:varyColors val="1"/>
        <c:ser>
          <c:idx val="0"/>
          <c:order val="0"/>
          <c:tx>
            <c:strRef>
              <c:f>концентрация!$C$43</c:f>
              <c:strCache>
                <c:ptCount val="1"/>
                <c:pt idx="0">
                  <c:v>АО «КТЖ-Грузовые перевозки»
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explosion val="4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78D-4482-BB19-A397A41D9326}"/>
              </c:ext>
            </c:extLst>
          </c:dPt>
          <c:dLbls>
            <c:dLbl>
              <c:idx val="0"/>
              <c:layout>
                <c:manualLayout>
                  <c:x val="8.8072059885058007E-2"/>
                  <c:y val="-0.283476076200913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100%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18796801133874"/>
                      <c:h val="0.218755216059005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78D-4482-BB19-A397A41D93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концентрация!$D$43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8D-4482-BB19-A397A41D93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129289177596828"/>
          <c:y val="0"/>
          <c:w val="0.83870718699639868"/>
          <c:h val="1"/>
        </c:manualLayout>
      </c:layout>
      <c:pie3DChart>
        <c:varyColors val="1"/>
        <c:ser>
          <c:idx val="0"/>
          <c:order val="0"/>
          <c:tx>
            <c:strRef>
              <c:f>концентрация!$C$41</c:f>
              <c:strCache>
                <c:ptCount val="1"/>
                <c:pt idx="0">
                  <c:v>АО «НК «Қазақстан темір жолы»
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explosion val="37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9B3-4526-A900-9BEBD75BE79B}"/>
              </c:ext>
            </c:extLst>
          </c:dPt>
          <c:dLbls>
            <c:dLbl>
              <c:idx val="0"/>
              <c:layout>
                <c:manualLayout>
                  <c:x val="-9.1632772510371503E-3"/>
                  <c:y val="-0.441941917660535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100%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B3-4526-A900-9BEBD75BE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концентрация!$D$41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B3-4526-A900-9BEBD75BE7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887496313839823E-2"/>
          <c:y val="5.7615394107442333E-2"/>
          <c:w val="0.87105938513694059"/>
          <c:h val="0.87324613296362741"/>
        </c:manualLayout>
      </c:layout>
      <c:pie3DChart>
        <c:varyColors val="1"/>
        <c:ser>
          <c:idx val="0"/>
          <c:order val="0"/>
          <c:tx>
            <c:strRef>
              <c:f>концентрация!$C$43</c:f>
              <c:strCache>
                <c:ptCount val="1"/>
                <c:pt idx="0">
                  <c:v>АО «КТЖ-Грузовые перевозки»
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explosion val="44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93A-4950-A7B2-899D911BDEAE}"/>
              </c:ext>
            </c:extLst>
          </c:dPt>
          <c:dLbls>
            <c:dLbl>
              <c:idx val="0"/>
              <c:layout>
                <c:manualLayout>
                  <c:x val="9.5472930991206146E-3"/>
                  <c:y val="-0.3053784463913510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100%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3A-4950-A7B2-899D911BD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концентрация!$D$43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3A-4950-A7B2-899D911BDE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5819883107571"/>
          <c:y val="0.14057605801524278"/>
          <c:w val="0.77027447943587579"/>
          <c:h val="0.7032325570958443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7FD-42C2-AC77-1B8554F90874}"/>
              </c:ext>
            </c:extLst>
          </c:dPt>
          <c:dPt>
            <c:idx val="1"/>
            <c:bubble3D val="0"/>
            <c:explosion val="37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7FD-42C2-AC77-1B8554F90874}"/>
              </c:ext>
            </c:extLst>
          </c:dPt>
          <c:dLbls>
            <c:dLbl>
              <c:idx val="0"/>
              <c:layout>
                <c:manualLayout>
                  <c:x val="-3.2944067337073758E-2"/>
                  <c:y val="0.211507731236965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800" b="1" dirty="0" smtClean="0">
                        <a:solidFill>
                          <a:schemeClr val="tx1"/>
                        </a:solidFill>
                      </a:rPr>
                      <a:t> 99%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821553777975285"/>
                      <c:h val="0.30665226670780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FD-42C2-AC77-1B8554F90874}"/>
                </c:ext>
              </c:extLst>
            </c:dLbl>
            <c:dLbl>
              <c:idx val="1"/>
              <c:layout>
                <c:manualLayout>
                  <c:x val="2.4226007137221818E-2"/>
                  <c:y val="-0.324435189730782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7FD-42C2-AC77-1B8554F90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концентрация!$C$36:$C$37</c:f>
              <c:strCache>
                <c:ptCount val="2"/>
                <c:pt idx="0">
                  <c:v>АО «Вагонсервис» 
</c:v>
                </c:pt>
                <c:pt idx="1">
                  <c:v>ТОО "Туран Экспресс Сервис"</c:v>
                </c:pt>
              </c:strCache>
            </c:strRef>
          </c:cat>
          <c:val>
            <c:numRef>
              <c:f>концентрация!$D$36:$D$37</c:f>
              <c:numCache>
                <c:formatCode>0%</c:formatCode>
                <c:ptCount val="2"/>
                <c:pt idx="0">
                  <c:v>0.99</c:v>
                </c:pt>
                <c:pt idx="1">
                  <c:v>1.0000000000000005E-2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FD-42C2-AC77-1B8554F908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32633420822394"/>
          <c:y val="0.19292288252267883"/>
          <c:w val="0.50034733158355205"/>
          <c:h val="0.76276935142258095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3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F3-4AB1-ABAF-AE91170AA255}"/>
              </c:ext>
            </c:extLst>
          </c:dPt>
          <c:dPt>
            <c:idx val="1"/>
            <c:bubble3D val="0"/>
            <c:explosion val="9"/>
            <c:spPr>
              <a:solidFill>
                <a:schemeClr val="bg2">
                  <a:lumMod val="50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F3-4AB1-ABAF-AE91170AA255}"/>
              </c:ext>
            </c:extLst>
          </c:dPt>
          <c:dPt>
            <c:idx val="2"/>
            <c:bubble3D val="0"/>
            <c:explosion val="11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F3-4AB1-ABAF-AE91170AA255}"/>
              </c:ext>
            </c:extLst>
          </c:dPt>
          <c:dPt>
            <c:idx val="3"/>
            <c:bubble3D val="0"/>
            <c:explosion val="11"/>
            <c:spPr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F3-4AB1-ABAF-AE91170AA255}"/>
              </c:ext>
            </c:extLst>
          </c:dPt>
          <c:dPt>
            <c:idx val="4"/>
            <c:bubble3D val="0"/>
            <c:explosion val="12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9F3-4AB1-ABAF-AE91170AA25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9F3-4AB1-ABAF-AE91170AA25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9F3-4AB1-ABAF-AE91170AA255}"/>
              </c:ext>
            </c:extLst>
          </c:dPt>
          <c:dPt>
            <c:idx val="7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9F3-4AB1-ABAF-AE91170AA255}"/>
              </c:ext>
            </c:extLst>
          </c:dPt>
          <c:dLbls>
            <c:dLbl>
              <c:idx val="0"/>
              <c:layout>
                <c:manualLayout>
                  <c:x val="-0.24437932697871362"/>
                  <c:y val="-1.118555338794991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Эйр</a:t>
                    </a:r>
                    <a:r>
                      <a:rPr lang="ru-RU" sz="2000" baseline="0" dirty="0" smtClean="0">
                        <a:solidFill>
                          <a:schemeClr val="tx1"/>
                        </a:solidFill>
                      </a:rPr>
                      <a:t> Астана </a:t>
                    </a:r>
                    <a:fld id="{C83340CF-B94E-4FE9-8BC9-60DF550CAF91}" type="VALUE">
                      <a:rPr lang="en-US" sz="2000" smtClean="0">
                        <a:solidFill>
                          <a:schemeClr val="tx1"/>
                        </a:solidFill>
                      </a:rPr>
                      <a:pPr>
                        <a:defRPr sz="2000" b="1"/>
                      </a:pPr>
                      <a:t>[ЗНАЧЕНИЕ]</a:t>
                    </a:fld>
                    <a:endParaRPr lang="ru-RU" sz="20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F3-4AB1-ABAF-AE91170AA255}"/>
                </c:ext>
              </c:extLst>
            </c:dLbl>
            <c:dLbl>
              <c:idx val="1"/>
              <c:layout>
                <c:manualLayout>
                  <c:x val="0.10481430446194226"/>
                  <c:y val="-2.4894856948871246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smtClean="0"/>
                      <a:t>Fly Arystan </a:t>
                    </a:r>
                    <a:fld id="{BC34AC73-91B2-4CC9-8BD7-0C540964A4D0}" type="VALUE">
                      <a:rPr lang="en-US" sz="900" smtClean="0"/>
                      <a:pPr>
                        <a:defRPr/>
                      </a:pPr>
                      <a:t>[ЗНАЧЕНИЕ]</a:t>
                    </a:fld>
                    <a:endParaRPr lang="en-US" sz="90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F3-4AB1-ABAF-AE91170AA255}"/>
                </c:ext>
              </c:extLst>
            </c:dLbl>
            <c:dLbl>
              <c:idx val="2"/>
              <c:layout>
                <c:manualLayout>
                  <c:x val="0.16289065342772074"/>
                  <c:y val="-0.1521138581713051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/>
                        </a:solidFill>
                      </a:rPr>
                      <a:t>SCAT </a:t>
                    </a:r>
                    <a:fld id="{A899E130-03C2-4A2B-A62C-BA84D93E13EA}" type="VALUE">
                      <a:rPr lang="en-US" sz="1800" smtClean="0">
                        <a:solidFill>
                          <a:schemeClr val="tx1"/>
                        </a:solidFill>
                      </a:rPr>
                      <a:pPr>
                        <a:defRPr sz="1800" b="1"/>
                      </a:pPr>
                      <a:t>[ЗНАЧЕНИЕ]</a:t>
                    </a:fld>
                    <a:endParaRPr lang="en-US" sz="1800" b="1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9F3-4AB1-ABAF-AE91170AA255}"/>
                </c:ext>
              </c:extLst>
            </c:dLbl>
            <c:dLbl>
              <c:idx val="3"/>
              <c:layout>
                <c:manualLayout>
                  <c:x val="5.4618000874890632E-2"/>
                  <c:y val="0.1227049267927754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900" smtClean="0"/>
                      <a:t>БЕК Эйр </a:t>
                    </a:r>
                    <a:fld id="{36282FBE-94A4-4EF1-9136-340F7D718D79}" type="VALUE">
                      <a:rPr lang="en-US" sz="900" smtClean="0"/>
                      <a:pPr>
                        <a:defRPr/>
                      </a:pPr>
                      <a:t>[ЗНАЧЕНИЕ]</a:t>
                    </a:fld>
                    <a:endParaRPr lang="ru-RU" sz="90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36111111111107"/>
                      <c:h val="0.10309310663088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9F3-4AB1-ABAF-AE91170AA255}"/>
                </c:ext>
              </c:extLst>
            </c:dLbl>
            <c:dLbl>
              <c:idx val="4"/>
              <c:layout>
                <c:manualLayout>
                  <c:x val="6.4425634295713033E-2"/>
                  <c:y val="0.1548290364558776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dirty="0" err="1" smtClean="0"/>
                      <a:t>Qazaq</a:t>
                    </a:r>
                    <a:r>
                      <a:rPr lang="en-US" sz="900" dirty="0" smtClean="0"/>
                      <a:t> </a:t>
                    </a:r>
                    <a:br>
                      <a:rPr lang="en-US" sz="900" dirty="0" smtClean="0"/>
                    </a:br>
                    <a:r>
                      <a:rPr lang="en-US" sz="900" dirty="0" smtClean="0"/>
                      <a:t>Air </a:t>
                    </a:r>
                    <a:br>
                      <a:rPr lang="en-US" sz="900" dirty="0" smtClean="0"/>
                    </a:br>
                    <a:fld id="{D22EE949-A3B1-431C-8A4C-B390B5EFB531}" type="VALUE">
                      <a:rPr lang="en-US" sz="900" smtClean="0"/>
                      <a:pPr>
                        <a:defRPr/>
                      </a:pPr>
                      <a:t>[ЗНАЧЕНИЕ]</a:t>
                    </a:fld>
                    <a:endParaRPr lang="en-US" sz="90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9F3-4AB1-ABAF-AE91170AA255}"/>
                </c:ext>
              </c:extLst>
            </c:dLbl>
            <c:dLbl>
              <c:idx val="5"/>
              <c:layout>
                <c:manualLayout>
                  <c:x val="-3.6069772528433942E-2"/>
                  <c:y val="-3.599601430825616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dirty="0" err="1" smtClean="0"/>
                      <a:t>Жезкаган</a:t>
                    </a:r>
                    <a:r>
                      <a:rPr lang="ru-RU" dirty="0" smtClean="0"/>
                      <a:t/>
                    </a:r>
                    <a:br>
                      <a:rPr lang="ru-RU" dirty="0" smtClean="0"/>
                    </a:br>
                    <a:r>
                      <a:rPr lang="ru-RU" dirty="0" smtClean="0"/>
                      <a:t>Эйр </a:t>
                    </a:r>
                    <a:fld id="{1FFE07DA-62DC-4914-9817-E05F360B4E16}" type="VALUE">
                      <a:rPr lang="en-US" smtClean="0"/>
                      <a:pPr>
                        <a:defRPr/>
                      </a:pPr>
                      <a:t>[ЗНАЧЕНИЕ]</a:t>
                    </a:fld>
                    <a:endParaRPr lang="ru-RU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9F3-4AB1-ABAF-AE91170AA255}"/>
                </c:ext>
              </c:extLst>
            </c:dLbl>
            <c:dLbl>
              <c:idx val="6"/>
              <c:layout>
                <c:manualLayout>
                  <c:x val="0.10693744531933508"/>
                  <c:y val="-5.92227272441519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mtClean="0"/>
                      <a:t>Жетысу Эйр </a:t>
                    </a:r>
                    <a:fld id="{C3B800DF-511D-40BD-B190-BEC93791DC68}" type="VALUE">
                      <a:rPr lang="en-US" smtClean="0"/>
                      <a:pPr>
                        <a:defRPr/>
                      </a:pPr>
                      <a:t>[ЗНАЧЕНИЕ]</a:t>
                    </a:fld>
                    <a:endParaRPr lang="ru-RU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9F3-4AB1-ABAF-AE91170AA255}"/>
                </c:ext>
              </c:extLst>
            </c:dLbl>
            <c:dLbl>
              <c:idx val="7"/>
              <c:layout>
                <c:manualLayout>
                  <c:x val="0.2043702974628171"/>
                  <c:y val="1.641017420113284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900" smtClean="0"/>
                      <a:t>Южное небо </a:t>
                    </a:r>
                    <a:fld id="{E59F8419-20BB-4697-89C6-501DA70CABE8}" type="VALUE">
                      <a:rPr lang="en-US" sz="900" smtClean="0"/>
                      <a:pPr>
                        <a:defRPr/>
                      </a:pPr>
                      <a:t>[ЗНАЧЕНИЕ]</a:t>
                    </a:fld>
                    <a:endParaRPr lang="ru-RU" sz="90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9F3-4AB1-ABAF-AE91170AA2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Парақ1!$E$38:$E$45</c:f>
              <c:strCache>
                <c:ptCount val="8"/>
                <c:pt idx="0">
                  <c:v>АО «Эйр Астана»</c:v>
                </c:pt>
                <c:pt idx="1">
                  <c:v>«Fly Arystan»</c:v>
                </c:pt>
                <c:pt idx="2">
                  <c:v>АО «SCAT» </c:v>
                </c:pt>
                <c:pt idx="3">
                  <c:v>АО «БЕК ЭЙР» </c:v>
                </c:pt>
                <c:pt idx="4">
                  <c:v>АО «Qazaq Air»</c:v>
                </c:pt>
                <c:pt idx="5">
                  <c:v>АО «Жезказган-Эйр» </c:v>
                </c:pt>
                <c:pt idx="6">
                  <c:v>АО «Жетысу Эйр»</c:v>
                </c:pt>
                <c:pt idx="7">
                  <c:v>АО «Южное небо»</c:v>
                </c:pt>
              </c:strCache>
            </c:strRef>
          </c:cat>
          <c:val>
            <c:numRef>
              <c:f>Парақ1!$G$38:$G$45</c:f>
              <c:numCache>
                <c:formatCode>0.0%</c:formatCode>
                <c:ptCount val="8"/>
                <c:pt idx="0">
                  <c:v>0.47319238139475855</c:v>
                </c:pt>
                <c:pt idx="1">
                  <c:v>5.2705670267089777E-2</c:v>
                </c:pt>
                <c:pt idx="2">
                  <c:v>0.24835105916847364</c:v>
                </c:pt>
                <c:pt idx="3">
                  <c:v>0.14130664234247808</c:v>
                </c:pt>
                <c:pt idx="4">
                  <c:v>7.4638018689506994E-2</c:v>
                </c:pt>
                <c:pt idx="5">
                  <c:v>1.2005247601216843E-3</c:v>
                </c:pt>
                <c:pt idx="6">
                  <c:v>7.1487558531517763E-4</c:v>
                </c:pt>
                <c:pt idx="7">
                  <c:v>7.8908277922561196E-3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9F3-4AB1-ABAF-AE91170AA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76-4CAF-86DC-C7664B0AE25E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76-4CAF-86DC-C7664B0AE25E}"/>
              </c:ext>
            </c:extLst>
          </c:dPt>
          <c:dPt>
            <c:idx val="2"/>
            <c:bubble3D val="0"/>
            <c:explosion val="13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76-4CAF-86DC-C7664B0AE25E}"/>
              </c:ext>
            </c:extLst>
          </c:dPt>
          <c:dPt>
            <c:idx val="3"/>
            <c:bubble3D val="0"/>
            <c:explosion val="13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376-4CAF-86DC-C7664B0AE25E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376-4CAF-86DC-C7664B0AE25E}"/>
              </c:ext>
            </c:extLst>
          </c:dPt>
          <c:dPt>
            <c:idx val="5"/>
            <c:bubble3D val="0"/>
            <c:explosion val="5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376-4CAF-86DC-C7664B0AE25E}"/>
              </c:ext>
            </c:extLst>
          </c:dPt>
          <c:dPt>
            <c:idx val="6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376-4CAF-86DC-C7664B0AE25E}"/>
              </c:ext>
            </c:extLst>
          </c:dPt>
          <c:dPt>
            <c:idx val="7"/>
            <c:bubble3D val="0"/>
            <c:explosion val="4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376-4CAF-86DC-C7664B0AE25E}"/>
              </c:ext>
            </c:extLst>
          </c:dPt>
          <c:dLbls>
            <c:dLbl>
              <c:idx val="0"/>
              <c:layout>
                <c:manualLayout>
                  <c:x val="-0.14035311749531282"/>
                  <c:y val="5.790612212062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2000" b="1" dirty="0" smtClean="0">
                        <a:solidFill>
                          <a:schemeClr val="tx1"/>
                        </a:solidFill>
                      </a:rPr>
                      <a:t>Эйр Астана</a:t>
                    </a:r>
                    <a:br>
                      <a:rPr lang="ru-RU" sz="2000" b="1" dirty="0" smtClean="0">
                        <a:solidFill>
                          <a:schemeClr val="tx1"/>
                        </a:solidFill>
                      </a:rPr>
                    </a:br>
                    <a:fld id="{F4A1D458-032E-46D6-9B24-AEF91E98BC2E}" type="VALUE">
                      <a:rPr lang="en-US" sz="2000" smtClean="0">
                        <a:solidFill>
                          <a:schemeClr val="tx1"/>
                        </a:solidFill>
                      </a:rPr>
                      <a:pP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sz="2000" b="1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29890740380921"/>
                      <c:h val="0.286702328132039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76-4CAF-86DC-C7664B0AE25E}"/>
                </c:ext>
              </c:extLst>
            </c:dLbl>
            <c:dLbl>
              <c:idx val="1"/>
              <c:layout>
                <c:manualLayout>
                  <c:x val="-3.818708728216897E-3"/>
                  <c:y val="1.96793433131349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mtClean="0"/>
                      <a:t>Fly Arystan</a:t>
                    </a:r>
                    <a:br>
                      <a:rPr lang="en-US" smtClean="0"/>
                    </a:br>
                    <a:fld id="{2E62B32E-6E75-4314-84CD-85333E58E27C}" type="VALUE">
                      <a:rPr lang="en-US" smtClean="0"/>
                      <a: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en-US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76-4CAF-86DC-C7664B0AE25E}"/>
                </c:ext>
              </c:extLst>
            </c:dLbl>
            <c:dLbl>
              <c:idx val="2"/>
              <c:layout>
                <c:manualLayout>
                  <c:x val="0.19305041190716271"/>
                  <c:y val="-0.138548224603220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SCAT</a:t>
                    </a:r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en-US" sz="1800" dirty="0" smtClean="0">
                        <a:solidFill>
                          <a:schemeClr val="bg1"/>
                        </a:solidFill>
                      </a:rPr>
                    </a:br>
                    <a:fld id="{4E9EBC47-A51F-4029-B767-38F2DD0F2F39}" type="VALUE">
                      <a:rPr lang="en-US" sz="1800" smtClean="0">
                        <a:solidFill>
                          <a:schemeClr val="bg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en-US" sz="1800" dirty="0" smtClean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21527999916282"/>
                      <c:h val="0.217824308790218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376-4CAF-86DC-C7664B0AE25E}"/>
                </c:ext>
              </c:extLst>
            </c:dLbl>
            <c:dLbl>
              <c:idx val="3"/>
              <c:layout>
                <c:manualLayout>
                  <c:x val="0.1324853834898701"/>
                  <c:y val="9.508490969750631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mtClean="0"/>
                      <a:t>БЕК</a:t>
                    </a:r>
                    <a:r>
                      <a:rPr lang="ru-RU" baseline="0" smtClean="0"/>
                      <a:t> Эйр</a:t>
                    </a:r>
                    <a:br>
                      <a:rPr lang="ru-RU" baseline="0" smtClean="0"/>
                    </a:br>
                    <a:fld id="{7059251B-266E-4D28-9544-476AFC9970E1}" type="VALUE">
                      <a:rPr lang="en-US" smtClean="0"/>
                      <a: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376-4CAF-86DC-C7664B0AE25E}"/>
                </c:ext>
              </c:extLst>
            </c:dLbl>
            <c:dLbl>
              <c:idx val="4"/>
              <c:layout>
                <c:manualLayout>
                  <c:x val="-1.1757967996470586E-3"/>
                  <c:y val="7.899707420727920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dirty="0" err="1" smtClean="0"/>
                      <a:t>Жезказган</a:t>
                    </a:r>
                    <a:r>
                      <a:rPr lang="ru-RU" baseline="0" dirty="0" smtClean="0"/>
                      <a:t> </a:t>
                    </a:r>
                    <a:br>
                      <a:rPr lang="ru-RU" baseline="0" dirty="0" smtClean="0"/>
                    </a:br>
                    <a:r>
                      <a:rPr lang="ru-RU" baseline="0" dirty="0" smtClean="0"/>
                      <a:t>Эйр </a:t>
                    </a:r>
                    <a:fld id="{B4C77C8A-1C24-419C-833E-7917C13765AA}" type="VALUE">
                      <a:rPr lang="en-US" smtClean="0"/>
                      <a: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376-4CAF-86DC-C7664B0AE25E}"/>
                </c:ext>
              </c:extLst>
            </c:dLbl>
            <c:dLbl>
              <c:idx val="5"/>
              <c:layout>
                <c:manualLayout>
                  <c:x val="9.1963094956216233E-3"/>
                  <c:y val="2.50583884127339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mtClean="0"/>
                      <a:t>Qazaq </a:t>
                    </a:r>
                    <a:br>
                      <a:rPr lang="en-US" smtClean="0"/>
                    </a:br>
                    <a:r>
                      <a:rPr lang="en-US" smtClean="0"/>
                      <a:t>Air </a:t>
                    </a:r>
                    <a:fld id="{774705C1-223C-49A4-8A09-D20C69B49D8B}" type="VALUE">
                      <a:rPr lang="en-US" smtClean="0"/>
                      <a: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en-US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376-4CAF-86DC-C7664B0AE25E}"/>
                </c:ext>
              </c:extLst>
            </c:dLbl>
            <c:dLbl>
              <c:idx val="6"/>
              <c:layout>
                <c:manualLayout>
                  <c:x val="2.074137934523701E-2"/>
                  <c:y val="1.93191528750172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mtClean="0"/>
                      <a:t>Жетысу</a:t>
                    </a:r>
                    <a:r>
                      <a:rPr lang="ru-RU" baseline="0" smtClean="0"/>
                      <a:t> </a:t>
                    </a:r>
                    <a:br>
                      <a:rPr lang="ru-RU" baseline="0" smtClean="0"/>
                    </a:br>
                    <a:r>
                      <a:rPr lang="ru-RU" baseline="0" smtClean="0"/>
                      <a:t>Эйр </a:t>
                    </a:r>
                    <a:fld id="{5364F005-A557-4CC0-839D-D6B80CE6BDB4}" type="VALUE">
                      <a:rPr lang="en-US" smtClean="0"/>
                      <a: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376-4CAF-86DC-C7664B0AE25E}"/>
                </c:ext>
              </c:extLst>
            </c:dLbl>
            <c:dLbl>
              <c:idx val="7"/>
              <c:layout>
                <c:manualLayout>
                  <c:x val="3.9685469296727803E-2"/>
                  <c:y val="1.06480879052477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mtClean="0"/>
                      <a:t>Южное Небо </a:t>
                    </a:r>
                    <a:fld id="{685C1CEE-C4F4-4AB1-9A97-82F1835C0CC1}" type="VALUE">
                      <a:rPr lang="en-US" smtClean="0"/>
                      <a: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0376-4CAF-86DC-C7664B0AE2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Парақ1!$E$54:$E$61</c:f>
              <c:strCache>
                <c:ptCount val="8"/>
                <c:pt idx="0">
                  <c:v>АО «Эйр Астана»</c:v>
                </c:pt>
                <c:pt idx="1">
                  <c:v>«Fly Arystan»</c:v>
                </c:pt>
                <c:pt idx="2">
                  <c:v>АО «SCAT» </c:v>
                </c:pt>
                <c:pt idx="3">
                  <c:v>АО «БЕК ЭЙР» </c:v>
                </c:pt>
                <c:pt idx="4">
                  <c:v>АО «Жезказган-Эйр» </c:v>
                </c:pt>
                <c:pt idx="5">
                  <c:v>АО «Qazaq Air»</c:v>
                </c:pt>
                <c:pt idx="6">
                  <c:v>АО «Жетысу Эйр»</c:v>
                </c:pt>
                <c:pt idx="7">
                  <c:v>АО «Южное небо»</c:v>
                </c:pt>
              </c:strCache>
            </c:strRef>
          </c:cat>
          <c:val>
            <c:numRef>
              <c:f>Парақ1!$G$54:$G$61</c:f>
              <c:numCache>
                <c:formatCode>0.0%</c:formatCode>
                <c:ptCount val="8"/>
                <c:pt idx="0">
                  <c:v>0.42168674698795183</c:v>
                </c:pt>
                <c:pt idx="1">
                  <c:v>2.4096385542168676E-2</c:v>
                </c:pt>
                <c:pt idx="2">
                  <c:v>0.26506024096385544</c:v>
                </c:pt>
                <c:pt idx="3">
                  <c:v>8.4337349397590355E-2</c:v>
                </c:pt>
                <c:pt idx="4">
                  <c:v>4.8192771084337352E-2</c:v>
                </c:pt>
                <c:pt idx="5">
                  <c:v>6.0240963855421686E-2</c:v>
                </c:pt>
                <c:pt idx="6">
                  <c:v>6.0240963855421686E-2</c:v>
                </c:pt>
                <c:pt idx="7">
                  <c:v>3.614457831325301E-2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376-4CAF-86DC-C7664B0AE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32990537283296"/>
          <c:y val="1.4699227640831368E-2"/>
          <c:w val="0.63001557725782376"/>
          <c:h val="0.982564923426323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РК млн.га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dPt>
            <c:idx val="0"/>
            <c:bubble3D val="0"/>
            <c:explosion val="3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D1-46C0-984F-0990818CCC66}"/>
              </c:ext>
            </c:extLst>
          </c:dPt>
          <c:dPt>
            <c:idx val="1"/>
            <c:bubble3D val="0"/>
            <c:explosion val="11"/>
            <c:spPr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D1-46C0-984F-0990818CCC66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D1-46C0-984F-0990818CCC66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D1-46C0-984F-0990818CCC66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8D1-46C0-984F-0990818CCC66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8D1-46C0-984F-0990818CCC66}"/>
              </c:ext>
            </c:extLst>
          </c:dPt>
          <c:dLbls>
            <c:dLbl>
              <c:idx val="0"/>
              <c:layout>
                <c:manualLayout>
                  <c:x val="0.19392407421550056"/>
                  <c:y val="-0.1876527169509737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b="1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r>
                      <a:rPr lang="ru-RU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714 </a:t>
                    </a:r>
                    <a:r>
                      <a:rPr lang="ru-RU" b="1" baseline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млн.тг</a:t>
                    </a:r>
                    <a:r>
                      <a:rPr lang="ru-RU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729304588417125"/>
                      <c:h val="0.339220419821937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8D1-46C0-984F-0990818CCC66}"/>
                </c:ext>
              </c:extLst>
            </c:dLbl>
            <c:dLbl>
              <c:idx val="1"/>
              <c:layout>
                <c:manualLayout>
                  <c:x val="-0.12355047552368395"/>
                  <c:y val="0.1948175179465138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3 342 </a:t>
                    </a:r>
                    <a:r>
                      <a:rPr lang="ru-RU" b="1" baseline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млн.тг</a:t>
                    </a:r>
                    <a:r>
                      <a:rPr lang="ru-RU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r>
                      <a:rPr lang="ru-RU" b="1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560308812647654"/>
                      <c:h val="0.413301703937281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8D1-46C0-984F-0990818CCC6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D1-46C0-984F-0990818CCC6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D1-46C0-984F-0990818CCC6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D1-46C0-984F-0990818CCC6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D1-46C0-984F-0990818CCC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2"/>
                <c:pt idx="0">
                  <c:v>от 100 голов</c:v>
                </c:pt>
                <c:pt idx="1">
                  <c:v>от 1000 голов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714028</c:v>
                </c:pt>
                <c:pt idx="1">
                  <c:v>3342051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8D1-46C0-984F-0990818CCC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9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11046642695863"/>
          <c:y val="0"/>
          <c:w val="0.76184964888694939"/>
          <c:h val="0.999465080011685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60-4A0B-9293-1A607861288F}"/>
              </c:ext>
            </c:extLst>
          </c:dPt>
          <c:dPt>
            <c:idx val="1"/>
            <c:bubble3D val="0"/>
            <c:explosion val="11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60-4A0B-9293-1A607861288F}"/>
              </c:ext>
            </c:extLst>
          </c:dPt>
          <c:dPt>
            <c:idx val="2"/>
            <c:bubble3D val="0"/>
            <c:explosion val="12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60-4A0B-9293-1A607861288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60-4A0B-9293-1A607861288F}"/>
              </c:ext>
            </c:extLst>
          </c:dPt>
          <c:dLbls>
            <c:dLbl>
              <c:idx val="0"/>
              <c:layout>
                <c:manualLayout>
                  <c:x val="0.19608655797446423"/>
                  <c:y val="5.451684328932568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315 </a:t>
                    </a:r>
                    <a:r>
                      <a:rPr lang="ru-RU" sz="12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тыс.тн</a:t>
                    </a:r>
                    <a:r>
                      <a:rPr lang="ru-RU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lang="ru-RU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9110363314087"/>
                      <c:h val="0.491711311911845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60-4A0B-9293-1A607861288F}"/>
                </c:ext>
              </c:extLst>
            </c:dLbl>
            <c:dLbl>
              <c:idx val="1"/>
              <c:layout>
                <c:manualLayout>
                  <c:x val="-0.12305050027581772"/>
                  <c:y val="-0.1179879190378023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110 </a:t>
                    </a:r>
                    <a:r>
                      <a:rPr lang="ru-RU" sz="1200" b="1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тыс.тн</a:t>
                    </a:r>
                    <a:r>
                      <a:rPr lang="ru-RU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lang="ru-RU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40453960768495"/>
                      <c:h val="0.267158131549345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C60-4A0B-9293-1A607861288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60-4A0B-9293-1A607861288F}"/>
                </c:ext>
              </c:extLst>
            </c:dLbl>
            <c:dLbl>
              <c:idx val="3"/>
              <c:layout>
                <c:manualLayout>
                  <c:x val="0.14879494645563915"/>
                  <c:y val="-6.846708329946686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СХП 51 </a:t>
                    </a:r>
                    <a:r>
                      <a:rPr lang="ru-RU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тыс.тн</a:t>
                    </a:r>
                    <a:r>
                      <a:rPr lang="ru-RU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lang="ru-RU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C60-4A0B-9293-1A6078612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хозяйства населения</c:v>
                </c:pt>
                <c:pt idx="1">
                  <c:v>к/фх</c:v>
                </c:pt>
                <c:pt idx="2">
                  <c:v>СХП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315</c:v>
                </c:pt>
                <c:pt idx="1">
                  <c:v>110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60-4A0B-9293-1A60786128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9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B5D-4E08-9808-9D87C6F498D7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B5D-4E08-9808-9D87C6F498D7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B5D-4E08-9808-9D87C6F498D7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B5D-4E08-9808-9D87C6F498D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B5D-4E08-9808-9D87C6F498D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B5D-4E08-9808-9D87C6F498D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B5D-4E08-9808-9D87C6F498D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B5D-4E08-9808-9D87C6F498D7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B5D-4E08-9808-9D87C6F498D7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B5D-4E08-9808-9D87C6F498D7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1B5D-4E08-9808-9D87C6F498D7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1B5D-4E08-9808-9D87C6F498D7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1B5D-4E08-9808-9D87C6F498D7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1B5D-4E08-9808-9D87C6F498D7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1B5D-4E08-9808-9D87C6F498D7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1B5D-4E08-9808-9D87C6F498D7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1B5D-4E08-9808-9D87C6F498D7}"/>
              </c:ext>
            </c:extLst>
          </c:dPt>
          <c:dLbls>
            <c:dLbl>
              <c:idx val="0"/>
              <c:layout>
                <c:manualLayout>
                  <c:x val="-0.1406034413208446"/>
                  <c:y val="0.245061795692637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B5D-4E08-9808-9D87C6F498D7}"/>
                </c:ext>
              </c:extLst>
            </c:dLbl>
            <c:dLbl>
              <c:idx val="1"/>
              <c:layout>
                <c:manualLayout>
                  <c:x val="-0.14692797967542054"/>
                  <c:y val="-8.81605333491911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B5D-4E08-9808-9D87C6F498D7}"/>
                </c:ext>
              </c:extLst>
            </c:dLbl>
            <c:dLbl>
              <c:idx val="2"/>
              <c:layout>
                <c:manualLayout>
                  <c:x val="0.11454865291129669"/>
                  <c:y val="-8.22409652087442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B5D-4E08-9808-9D87C6F498D7}"/>
                </c:ext>
              </c:extLst>
            </c:dLbl>
            <c:dLbl>
              <c:idx val="3"/>
              <c:layout>
                <c:manualLayout>
                  <c:x val="0.22802792414983369"/>
                  <c:y val="0.1412893016310362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B5D-4E08-9808-9D87C6F49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Парақ1!$D$6:$D$9</c:f>
              <c:strCache>
                <c:ptCount val="4"/>
                <c:pt idx="0">
                  <c:v>X1</c:v>
                </c:pt>
                <c:pt idx="1">
                  <c:v>X2</c:v>
                </c:pt>
                <c:pt idx="2">
                  <c:v>X3</c:v>
                </c:pt>
                <c:pt idx="3">
                  <c:v>X4</c:v>
                </c:pt>
              </c:strCache>
            </c:strRef>
          </c:cat>
          <c:val>
            <c:numRef>
              <c:f>Парақ1!$E$6:$E$9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0.15000000000000002</c:v>
                </c:pt>
                <c:pt idx="3">
                  <c:v>0.35000000000000003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B5D-4E08-9808-9D87C6F498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62108807833612"/>
          <c:y val="9.1003082990778805E-2"/>
          <c:w val="0.56766014156943345"/>
          <c:h val="0.885810197156804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РК млн.га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07-4259-BBCD-DD1CE9A7B720}"/>
              </c:ext>
            </c:extLst>
          </c:dPt>
          <c:dPt>
            <c:idx val="1"/>
            <c:bubble3D val="0"/>
            <c:explosion val="9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07-4259-BBCD-DD1CE9A7B72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07-4259-BBCD-DD1CE9A7B72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07-4259-BBCD-DD1CE9A7B720}"/>
              </c:ext>
            </c:extLst>
          </c:dPt>
          <c:dLbls>
            <c:dLbl>
              <c:idx val="0"/>
              <c:layout>
                <c:manualLayout>
                  <c:x val="0.20525736603978867"/>
                  <c:y val="6.3933840713080184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93,3 </a:t>
                    </a:r>
                    <a:r>
                      <a:rPr lang="ru-RU" baseline="0" dirty="0" err="1" smtClean="0"/>
                      <a:t>млн.га</a:t>
                    </a:r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646301751912622"/>
                      <c:h val="0.31933851128585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007-4259-BBCD-DD1CE9A7B720}"/>
                </c:ext>
              </c:extLst>
            </c:dLbl>
            <c:dLbl>
              <c:idx val="1"/>
              <c:layout>
                <c:manualLayout>
                  <c:x val="-0.2305014481149604"/>
                  <c:y val="-8.499529349373793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92,8 </a:t>
                    </a:r>
                    <a:r>
                      <a:rPr lang="ru-RU" baseline="0" dirty="0" err="1" smtClean="0"/>
                      <a:t>млн.га</a:t>
                    </a:r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50386738638239"/>
                      <c:h val="0.31933851128585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007-4259-BBCD-DD1CE9A7B72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07-4259-BBCD-DD1CE9A7B720}"/>
                </c:ext>
              </c:extLst>
            </c:dLbl>
            <c:dLbl>
              <c:idx val="3"/>
              <c:layout>
                <c:manualLayout>
                  <c:x val="0.1359516179675167"/>
                  <c:y val="-6.34100937947199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07-4259-BBCD-DD1CE9A7B7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используются </c:v>
                </c:pt>
                <c:pt idx="1">
                  <c:v>не используются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93.3</c:v>
                </c:pt>
                <c:pt idx="1">
                  <c:v>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07-4259-BBCD-DD1CE9A7B7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9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C2-426A-A305-3D1DB56CA238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C2-426A-A305-3D1DB56CA23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C2-426A-A305-3D1DB56CA238}"/>
              </c:ext>
            </c:extLst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C2-426A-A305-3D1DB56CA23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9C2-426A-A305-3D1DB56CA23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9C2-426A-A305-3D1DB56CA23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9C2-426A-A305-3D1DB56CA23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9C2-426A-A305-3D1DB56CA23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9C2-426A-A305-3D1DB56CA238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99C2-426A-A305-3D1DB56CA238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9C2-426A-A305-3D1DB56CA238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99C2-426A-A305-3D1DB56CA238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99C2-426A-A305-3D1DB56CA238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99C2-426A-A305-3D1DB56CA238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99C2-426A-A305-3D1DB56CA238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99C2-426A-A305-3D1DB56CA238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99C2-426A-A305-3D1DB56CA238}"/>
              </c:ext>
            </c:extLst>
          </c:dPt>
          <c:dLbls>
            <c:dLbl>
              <c:idx val="0"/>
              <c:layout>
                <c:manualLayout>
                  <c:x val="-0.21743011869878545"/>
                  <c:y val="-1.33753563865460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C2-426A-A305-3D1DB56CA238}"/>
                </c:ext>
              </c:extLst>
            </c:dLbl>
            <c:dLbl>
              <c:idx val="1"/>
              <c:layout>
                <c:manualLayout>
                  <c:x val="0.16620839481282773"/>
                  <c:y val="-9.0222041620001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C2-426A-A305-3D1DB56CA238}"/>
                </c:ext>
              </c:extLst>
            </c:dLbl>
            <c:dLbl>
              <c:idx val="2"/>
              <c:layout>
                <c:manualLayout>
                  <c:x val="0.12234283422390706"/>
                  <c:y val="0.107686056076989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9C2-426A-A305-3D1DB56CA238}"/>
                </c:ext>
              </c:extLst>
            </c:dLbl>
            <c:dLbl>
              <c:idx val="3"/>
              <c:layout>
                <c:manualLayout>
                  <c:x val="8.3936877739857238E-2"/>
                  <c:y val="0.196516579614194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9C2-426A-A305-3D1DB56CA2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Парақ1!$D$10:$D$13</c:f>
              <c:strCache>
                <c:ptCount val="4"/>
                <c:pt idx="0">
                  <c:v>X5</c:v>
                </c:pt>
                <c:pt idx="1">
                  <c:v>X6</c:v>
                </c:pt>
                <c:pt idx="2">
                  <c:v>X7</c:v>
                </c:pt>
                <c:pt idx="3">
                  <c:v>X8</c:v>
                </c:pt>
              </c:strCache>
            </c:strRef>
          </c:cat>
          <c:val>
            <c:numRef>
              <c:f>Парақ1!$E$10:$E$13</c:f>
              <c:numCache>
                <c:formatCode>0%</c:formatCode>
                <c:ptCount val="4"/>
                <c:pt idx="0">
                  <c:v>0.56000000000000005</c:v>
                </c:pt>
                <c:pt idx="1">
                  <c:v>0.22</c:v>
                </c:pt>
                <c:pt idx="2">
                  <c:v>8.0000000000000016E-2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9C2-426A-A305-3D1DB56CA2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91-452D-862B-D6AF995F1622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91-452D-862B-D6AF995F162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91-452D-862B-D6AF995F162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91-452D-862B-D6AF995F162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91-452D-862B-D6AF995F162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E91-452D-862B-D6AF995F162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E91-452D-862B-D6AF995F162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E91-452D-862B-D6AF995F1622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8E91-452D-862B-D6AF995F1622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8E91-452D-862B-D6AF995F1622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8E91-452D-862B-D6AF995F1622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8E91-452D-862B-D6AF995F1622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8E91-452D-862B-D6AF995F1622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8E91-452D-862B-D6AF995F1622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8E91-452D-862B-D6AF995F1622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8E91-452D-862B-D6AF995F1622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8E91-452D-862B-D6AF995F1622}"/>
              </c:ext>
            </c:extLst>
          </c:dPt>
          <c:dLbls>
            <c:dLbl>
              <c:idx val="0"/>
              <c:layout>
                <c:manualLayout>
                  <c:x val="-0.24518293258533039"/>
                  <c:y val="0.218956625733834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91-452D-862B-D6AF995F1622}"/>
                </c:ext>
              </c:extLst>
            </c:dLbl>
            <c:dLbl>
              <c:idx val="1"/>
              <c:layout>
                <c:manualLayout>
                  <c:x val="0.22354591183094416"/>
                  <c:y val="-8.09360040437277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E91-452D-862B-D6AF995F1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Парақ1!$D$14:$D$15</c:f>
              <c:strCache>
                <c:ptCount val="2"/>
                <c:pt idx="0">
                  <c:v>X9</c:v>
                </c:pt>
                <c:pt idx="1">
                  <c:v>X10</c:v>
                </c:pt>
              </c:strCache>
            </c:strRef>
          </c:cat>
          <c:val>
            <c:numRef>
              <c:f>Парақ1!$E$14:$E$15</c:f>
              <c:numCache>
                <c:formatCode>0%</c:formatCode>
                <c:ptCount val="2"/>
                <c:pt idx="0">
                  <c:v>0.35000000000000003</c:v>
                </c:pt>
                <c:pt idx="1">
                  <c:v>0.65000000000000013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E91-452D-862B-D6AF995F16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9B5-4DE5-9D88-222B43EC2C6A}"/>
              </c:ext>
            </c:extLst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9B5-4DE5-9D88-222B43EC2C6A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9B5-4DE5-9D88-222B43EC2C6A}"/>
              </c:ext>
            </c:extLst>
          </c:dPt>
          <c:dLbls>
            <c:dLbl>
              <c:idx val="0"/>
              <c:layout>
                <c:manualLayout>
                  <c:x val="-0.17493110647181631"/>
                  <c:y val="0.134800173340382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B5-4DE5-9D88-222B43EC2C6A}"/>
                </c:ext>
              </c:extLst>
            </c:dLbl>
            <c:dLbl>
              <c:idx val="1"/>
              <c:layout>
                <c:manualLayout>
                  <c:x val="6.4792872054876258E-2"/>
                  <c:y val="-0.150070356786711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B5-4DE5-9D88-222B43EC2C6A}"/>
                </c:ext>
              </c:extLst>
            </c:dLbl>
            <c:dLbl>
              <c:idx val="2"/>
              <c:layout>
                <c:manualLayout>
                  <c:x val="0.13864181330152103"/>
                  <c:y val="0.199808673042558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B5-4DE5-9D88-222B43EC2C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Парақ1!$D$16:$D$18</c:f>
              <c:strCache>
                <c:ptCount val="3"/>
                <c:pt idx="0">
                  <c:v>X11</c:v>
                </c:pt>
                <c:pt idx="1">
                  <c:v>X12</c:v>
                </c:pt>
                <c:pt idx="2">
                  <c:v>X13</c:v>
                </c:pt>
              </c:strCache>
            </c:strRef>
          </c:cat>
          <c:val>
            <c:numRef>
              <c:f>Парақ1!$E$16:$E$18</c:f>
              <c:numCache>
                <c:formatCode>0%</c:formatCode>
                <c:ptCount val="3"/>
                <c:pt idx="0">
                  <c:v>0.35000000000000003</c:v>
                </c:pt>
                <c:pt idx="1">
                  <c:v>0.38000000000000006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B5-4DE5-9D88-222B43EC2C6A}"/>
            </c:ext>
          </c:extLst>
        </c:ser>
        <c:ser>
          <c:idx val="0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69B5-4DE5-9D88-222B43EC2C6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69B5-4DE5-9D88-222B43EC2C6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69B5-4DE5-9D88-222B43EC2C6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69B5-4DE5-9D88-222B43EC2C6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69B5-4DE5-9D88-222B43EC2C6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69B5-4DE5-9D88-222B43EC2C6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69B5-4DE5-9D88-222B43EC2C6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69B5-4DE5-9D88-222B43EC2C6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69B5-4DE5-9D88-222B43EC2C6A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69B5-4DE5-9D88-222B43EC2C6A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69B5-4DE5-9D88-222B43EC2C6A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69B5-4DE5-9D88-222B43EC2C6A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69B5-4DE5-9D88-222B43EC2C6A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69B5-4DE5-9D88-222B43EC2C6A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69B5-4DE5-9D88-222B43EC2C6A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69B5-4DE5-9D88-222B43EC2C6A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69B5-4DE5-9D88-222B43EC2C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Парақ1!$D$16:$D$18</c:f>
              <c:strCache>
                <c:ptCount val="3"/>
                <c:pt idx="0">
                  <c:v>X11</c:v>
                </c:pt>
                <c:pt idx="1">
                  <c:v>X12</c:v>
                </c:pt>
                <c:pt idx="2">
                  <c:v>X13</c:v>
                </c:pt>
              </c:strCache>
            </c:strRef>
          </c:cat>
          <c:val>
            <c:numRef>
              <c:f>Парақ1!$E$16:$E$18</c:f>
              <c:numCache>
                <c:formatCode>0%</c:formatCode>
                <c:ptCount val="3"/>
                <c:pt idx="0">
                  <c:v>0.35000000000000003</c:v>
                </c:pt>
                <c:pt idx="1">
                  <c:v>0.38000000000000006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69B5-4DE5-9D88-222B43EC2C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6E-4ACC-AF21-1E0E7347A165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76E-4ACC-AF21-1E0E7347A165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76E-4ACC-AF21-1E0E7347A165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76E-4ACC-AF21-1E0E7347A16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76E-4ACC-AF21-1E0E7347A16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76E-4ACC-AF21-1E0E7347A16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76E-4ACC-AF21-1E0E7347A165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76E-4ACC-AF21-1E0E7347A165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76E-4ACC-AF21-1E0E7347A165}"/>
              </c:ext>
            </c:extLst>
          </c:dPt>
          <c:dLbls>
            <c:dLbl>
              <c:idx val="0"/>
              <c:layout>
                <c:manualLayout>
                  <c:x val="-0.16464304932629828"/>
                  <c:y val="0.21532156812687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6E-4ACC-AF21-1E0E7347A165}"/>
                </c:ext>
              </c:extLst>
            </c:dLbl>
            <c:dLbl>
              <c:idx val="1"/>
              <c:layout>
                <c:manualLayout>
                  <c:x val="-0.14566806748910527"/>
                  <c:y val="-0.149739845793617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6E-4ACC-AF21-1E0E7347A165}"/>
                </c:ext>
              </c:extLst>
            </c:dLbl>
            <c:dLbl>
              <c:idx val="2"/>
              <c:layout>
                <c:manualLayout>
                  <c:x val="0.173412123217425"/>
                  <c:y val="-3.34033809568264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6E-4ACC-AF21-1E0E7347A16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6E-4ACC-AF21-1E0E7347A16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6E-4ACC-AF21-1E0E7347A16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6E-4ACC-AF21-1E0E7347A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НПЗ!$U$20:$AC$20</c:f>
              <c:numCache>
                <c:formatCode>General</c:formatCode>
                <c:ptCount val="9"/>
              </c:numCache>
            </c:numRef>
          </c:cat>
          <c:val>
            <c:numRef>
              <c:f>НПЗ!$U$21:$AC$21</c:f>
              <c:numCache>
                <c:formatCode>0%</c:formatCode>
                <c:ptCount val="9"/>
                <c:pt idx="0">
                  <c:v>0.25443503908910775</c:v>
                </c:pt>
                <c:pt idx="1">
                  <c:v>0.29622789639227731</c:v>
                </c:pt>
                <c:pt idx="2">
                  <c:v>0.18799986334760557</c:v>
                </c:pt>
                <c:pt idx="3">
                  <c:v>3.9862476391253489E-2</c:v>
                </c:pt>
                <c:pt idx="4">
                  <c:v>3.9916761444389277E-2</c:v>
                </c:pt>
                <c:pt idx="5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76E-4ACC-AF21-1E0E7347A1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B5-4074-8407-D7081CF8A848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5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B5-4074-8407-D7081CF8A848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0B5-4074-8407-D7081CF8A84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0B5-4074-8407-D7081CF8A848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0B5-4074-8407-D7081CF8A84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0B5-4074-8407-D7081CF8A84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0B5-4074-8407-D7081CF8A84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0B5-4074-8407-D7081CF8A84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0B5-4074-8407-D7081CF8A848}"/>
              </c:ext>
            </c:extLst>
          </c:dPt>
          <c:dLbls>
            <c:dLbl>
              <c:idx val="0"/>
              <c:layout>
                <c:manualLayout>
                  <c:x val="-0.16341766658306561"/>
                  <c:y val="0.23429758409581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0B5-4074-8407-D7081CF8A848}"/>
                </c:ext>
              </c:extLst>
            </c:dLbl>
            <c:dLbl>
              <c:idx val="1"/>
              <c:layout>
                <c:manualLayout>
                  <c:x val="-0.2033124364859924"/>
                  <c:y val="-9.785086276882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0B5-4074-8407-D7081CF8A848}"/>
                </c:ext>
              </c:extLst>
            </c:dLbl>
            <c:dLbl>
              <c:idx val="2"/>
              <c:layout>
                <c:manualLayout>
                  <c:x val="3.6592998284691189E-2"/>
                  <c:y val="-0.31742281221535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647401763047858E-2"/>
                      <c:h val="8.14818508252440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0B5-4074-8407-D7081CF8A848}"/>
                </c:ext>
              </c:extLst>
            </c:dLbl>
            <c:dLbl>
              <c:idx val="4"/>
              <c:layout>
                <c:manualLayout>
                  <c:x val="0.18287696799340511"/>
                  <c:y val="-1.6173510956582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273289277393982E-2"/>
                      <c:h val="7.6966838229061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0B5-4074-8407-D7081CF8A848}"/>
                </c:ext>
              </c:extLst>
            </c:dLbl>
            <c:dLbl>
              <c:idx val="5"/>
              <c:layout>
                <c:manualLayout>
                  <c:x val="0.18977915304110746"/>
                  <c:y val="0.21823170623360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24192823978369"/>
                      <c:h val="0.105468353460186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0B5-4074-8407-D7081CF8A8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Парақ1!$D$13:$D$18</c:f>
              <c:strCache>
                <c:ptCount val="6"/>
                <c:pt idx="0">
                  <c:v>Gazprom Schweiz AG</c:v>
                </c:pt>
                <c:pt idx="1">
                  <c:v>ТОО "Каз Рос Газ"</c:v>
                </c:pt>
                <c:pt idx="2">
                  <c:v>АО "СНПС Актобемунайгаз"</c:v>
                </c:pt>
                <c:pt idx="3">
                  <c:v>X4</c:v>
                </c:pt>
                <c:pt idx="4">
                  <c:v>Газ из м/р Кашаган </c:v>
                </c:pt>
                <c:pt idx="5">
                  <c:v>прочие </c:v>
                </c:pt>
              </c:strCache>
            </c:strRef>
          </c:cat>
          <c:val>
            <c:numRef>
              <c:f>Парақ1!$F$13:$F$18</c:f>
              <c:numCache>
                <c:formatCode>0%</c:formatCode>
                <c:ptCount val="6"/>
                <c:pt idx="0">
                  <c:v>0.17525116997681076</c:v>
                </c:pt>
                <c:pt idx="1">
                  <c:v>0.21170032891139581</c:v>
                </c:pt>
                <c:pt idx="2">
                  <c:v>0.25906167719575696</c:v>
                </c:pt>
                <c:pt idx="4">
                  <c:v>0.12351471128421253</c:v>
                </c:pt>
                <c:pt idx="5">
                  <c:v>0.23047211263182393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0B5-4074-8407-D7081CF8A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0D-45C0-87B7-308A0C3894EE}"/>
              </c:ext>
            </c:extLst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20D-45C0-87B7-308A0C3894EE}"/>
              </c:ext>
            </c:extLst>
          </c:dPt>
          <c:dLbls>
            <c:dLbl>
              <c:idx val="0"/>
              <c:layout>
                <c:manualLayout>
                  <c:x val="0.25220467031080601"/>
                  <c:y val="-5.4740655227166382E-2"/>
                </c:manualLayout>
              </c:layout>
              <c:tx>
                <c:rich>
                  <a:bodyPr/>
                  <a:lstStyle/>
                  <a:p>
                    <a:fld id="{D754E63D-8808-4DFA-B8DD-AC280745D089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 </a:t>
                    </a:r>
                    <a:fld id="{32FF6EF3-6C2E-46E8-8ECB-F23B6A2DD371}" type="VALUE">
                      <a:rPr lang="ru-RU" b="1"/>
                      <a:pPr/>
                      <a:t>[ЗНАЧЕНИЕ]</a:t>
                    </a:fld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751946486005654"/>
                      <c:h val="0.229101785727983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20D-45C0-87B7-308A0C3894EE}"/>
                </c:ext>
              </c:extLst>
            </c:dLbl>
            <c:dLbl>
              <c:idx val="1"/>
              <c:layout>
                <c:manualLayout>
                  <c:x val="-0.15538238586450839"/>
                  <c:y val="-1.73913924789595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C70A1073-DF4D-460F-A2CC-118FEE4CE23A}" type="VALUE">
                      <a:rPr lang="en-US" b="1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20D-45C0-87B7-308A0C389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Лист1!$I$26:$I$27</c:f>
              <c:strCache>
                <c:ptCount val="2"/>
                <c:pt idx="0">
                  <c:v>АО КазТрансГазАймак</c:v>
                </c:pt>
                <c:pt idx="1">
                  <c:v>остальные 16 розничных поставщиков</c:v>
                </c:pt>
              </c:strCache>
            </c:strRef>
          </c:cat>
          <c:val>
            <c:numRef>
              <c:f>Лист1!$J$26:$J$27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0D-45C0-87B7-308A0C389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CFD55-82F3-4B44-9083-DFEA4C80D805}" type="doc">
      <dgm:prSet loTypeId="urn:microsoft.com/office/officeart/2005/8/layout/lProcess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FC34691-4081-443C-A975-4CF2F74EA67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Международный </a:t>
          </a:r>
          <a:b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опыт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6650DE-1092-439D-B87C-69F5FC8EF3E1}" type="parTrans" cxnId="{30E20AFD-2000-40EC-8333-204DBED91CA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2B576C-39A0-45C6-8974-CE4FE0DDA4CA}" type="sibTrans" cxnId="{30E20AFD-2000-40EC-8333-204DBED91CA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D1A10-693B-4699-8617-F338E7EA0C7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Уровень концентрации рынка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D00787-704F-4AC4-ABF5-E7586A57ADA0}" type="parTrans" cxnId="{B0C8EC67-7158-47A1-BA64-7A7158F21FDF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4AB0BE-2C1F-4A76-9B59-F4C7388C7164}" type="sibTrans" cxnId="{B0C8EC67-7158-47A1-BA64-7A7158F21FDF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3EF51D-32BC-4417-BB06-1A372551879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Превышение цен над уровнем инфляции</a:t>
          </a:r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AAFC1-F586-43DB-91CB-B2047430E23F}" type="parTrans" cxnId="{4BABF7EE-2CA7-4FF3-B761-0E134D73940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CEEB70-B929-4D78-9AFC-2B4EDC76C4BC}" type="sibTrans" cxnId="{4BABF7EE-2CA7-4FF3-B761-0E134D73940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FA0169-5565-4670-BF7A-B1D58168C30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Мотивированные жалобы</a:t>
          </a:r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5E7695-186F-4D14-9282-2F69EAEB1B4E}" type="parTrans" cxnId="{F8941986-0989-4A98-8404-136DEEB2F0F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28A3F-5778-456E-9861-5F1A7CC5AC35}" type="sibTrans" cxnId="{F8941986-0989-4A98-8404-136DEEB2F0F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1C6C43-5B93-4214-AF24-436E732F4521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Вклад в ВВП </a:t>
          </a:r>
          <a:endParaRPr lang="ru-RU" sz="2000" dirty="0"/>
        </a:p>
      </dgm:t>
    </dgm:pt>
    <dgm:pt modelId="{090C3E08-079B-4146-9715-1A3FC5FC9BEE}" type="parTrans" cxnId="{52DBB412-32F4-4B86-969B-E8AE0B73EC9A}">
      <dgm:prSet/>
      <dgm:spPr/>
      <dgm:t>
        <a:bodyPr/>
        <a:lstStyle/>
        <a:p>
          <a:endParaRPr lang="ru-RU"/>
        </a:p>
      </dgm:t>
    </dgm:pt>
    <dgm:pt modelId="{438BBF3D-D98B-425A-86BF-F71610ADDFC0}" type="sibTrans" cxnId="{52DBB412-32F4-4B86-969B-E8AE0B73EC9A}">
      <dgm:prSet/>
      <dgm:spPr/>
      <dgm:t>
        <a:bodyPr/>
        <a:lstStyle/>
        <a:p>
          <a:endParaRPr lang="ru-RU"/>
        </a:p>
      </dgm:t>
    </dgm:pt>
    <dgm:pt modelId="{31F892ED-6064-4E06-B635-A086C02D4DB5}">
      <dgm:prSet phldrT="[Текст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КРИТЕРИИ ОТБОРА</a:t>
          </a:r>
          <a:endParaRPr lang="ru-RU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C888F-AC10-4376-A836-0B1B9041B4CD}" type="sibTrans" cxnId="{819104CE-4186-440D-A075-55FB1B53DA3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0CDDDF-8314-4644-A638-3A56AD2EF1FF}" type="parTrans" cxnId="{819104CE-4186-440D-A075-55FB1B53DA3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521AEA-0F81-49F1-8A47-07D3568462B5}" type="pres">
      <dgm:prSet presAssocID="{4DFCFD55-82F3-4B44-9083-DFEA4C80D8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A735AB-81AF-48BB-9B55-ABC9E1191024}" type="pres">
      <dgm:prSet presAssocID="{31F892ED-6064-4E06-B635-A086C02D4DB5}" presName="vertFlow" presStyleCnt="0"/>
      <dgm:spPr/>
      <dgm:t>
        <a:bodyPr/>
        <a:lstStyle/>
        <a:p>
          <a:endParaRPr lang="ru-RU"/>
        </a:p>
      </dgm:t>
    </dgm:pt>
    <dgm:pt modelId="{2244241F-0469-4737-9DE6-7B2D4987E584}" type="pres">
      <dgm:prSet presAssocID="{31F892ED-6064-4E06-B635-A086C02D4DB5}" presName="header" presStyleLbl="node1" presStyleIdx="0" presStyleCnt="1" custScaleX="157372" custLinFactNeighborX="-551" custLinFactNeighborY="-17279"/>
      <dgm:spPr/>
      <dgm:t>
        <a:bodyPr/>
        <a:lstStyle/>
        <a:p>
          <a:endParaRPr lang="ru-RU"/>
        </a:p>
      </dgm:t>
    </dgm:pt>
    <dgm:pt modelId="{06BA6605-BA95-4C35-966F-41FE52221C00}" type="pres">
      <dgm:prSet presAssocID="{386650DE-1092-439D-B87C-69F5FC8EF3E1}" presName="parTrans" presStyleLbl="sibTrans2D1" presStyleIdx="0" presStyleCnt="5"/>
      <dgm:spPr/>
      <dgm:t>
        <a:bodyPr/>
        <a:lstStyle/>
        <a:p>
          <a:endParaRPr lang="ru-RU"/>
        </a:p>
      </dgm:t>
    </dgm:pt>
    <dgm:pt modelId="{0A4098B3-B8A7-491B-BB55-DD9DFC60E263}" type="pres">
      <dgm:prSet presAssocID="{AFC34691-4081-443C-A975-4CF2F74EA67B}" presName="child" presStyleLbl="alignAccFollowNode1" presStyleIdx="0" presStyleCnt="5" custScaleX="1573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30775-A1F2-452F-B716-958B29226D37}" type="pres">
      <dgm:prSet presAssocID="{382B576C-39A0-45C6-8974-CE4FE0DDA4CA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4E5D8C2-1D5A-44E0-AE9A-BF13812963CE}" type="pres">
      <dgm:prSet presAssocID="{8A1C6C43-5B93-4214-AF24-436E732F4521}" presName="child" presStyleLbl="alignAccFollowNode1" presStyleIdx="1" presStyleCnt="5" custScaleX="158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EBD91-F250-4CAE-A077-716DA733E8C5}" type="pres">
      <dgm:prSet presAssocID="{438BBF3D-D98B-425A-86BF-F71610ADDFC0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129174A-C718-4854-8014-E73980F09F5A}" type="pres">
      <dgm:prSet presAssocID="{695D1A10-693B-4699-8617-F338E7EA0C72}" presName="child" presStyleLbl="alignAccFollowNode1" presStyleIdx="2" presStyleCnt="5" custScaleX="1573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AE0A1-B852-4589-99BE-218444A40CA7}" type="pres">
      <dgm:prSet presAssocID="{DC4AB0BE-2C1F-4A76-9B59-F4C7388C716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98B626D-3AC9-4685-8CFC-B6B8CBF11B55}" type="pres">
      <dgm:prSet presAssocID="{103EF51D-32BC-4417-BB06-1A3725518794}" presName="child" presStyleLbl="alignAccFollowNode1" presStyleIdx="3" presStyleCnt="5" custScaleX="1573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CF385-3003-4423-BBEA-953AA1D89B7A}" type="pres">
      <dgm:prSet presAssocID="{96CEEB70-B929-4D78-9AFC-2B4EDC76C4B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81F692E0-7A9A-4075-86E9-8BB325BBC9BC}" type="pres">
      <dgm:prSet presAssocID="{1EFA0169-5565-4670-BF7A-B1D58168C303}" presName="child" presStyleLbl="alignAccFollowNode1" presStyleIdx="4" presStyleCnt="5" custScaleX="1573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ABF7EE-2CA7-4FF3-B761-0E134D739402}" srcId="{31F892ED-6064-4E06-B635-A086C02D4DB5}" destId="{103EF51D-32BC-4417-BB06-1A3725518794}" srcOrd="3" destOrd="0" parTransId="{AD0AAFC1-F586-43DB-91CB-B2047430E23F}" sibTransId="{96CEEB70-B929-4D78-9AFC-2B4EDC76C4BC}"/>
    <dgm:cxn modelId="{1B43BFF5-887A-4E46-B43F-2C6D97EC1A68}" type="presOf" srcId="{96CEEB70-B929-4D78-9AFC-2B4EDC76C4BC}" destId="{9F7CF385-3003-4423-BBEA-953AA1D89B7A}" srcOrd="0" destOrd="0" presId="urn:microsoft.com/office/officeart/2005/8/layout/lProcess1"/>
    <dgm:cxn modelId="{A8A5AE84-58B2-4EF3-BF18-21533092ADA6}" type="presOf" srcId="{438BBF3D-D98B-425A-86BF-F71610ADDFC0}" destId="{E26EBD91-F250-4CAE-A077-716DA733E8C5}" srcOrd="0" destOrd="0" presId="urn:microsoft.com/office/officeart/2005/8/layout/lProcess1"/>
    <dgm:cxn modelId="{819104CE-4186-440D-A075-55FB1B53DA3D}" srcId="{4DFCFD55-82F3-4B44-9083-DFEA4C80D805}" destId="{31F892ED-6064-4E06-B635-A086C02D4DB5}" srcOrd="0" destOrd="0" parTransId="{840CDDDF-8314-4644-A638-3A56AD2EF1FF}" sibTransId="{9C7C888F-AC10-4376-A836-0B1B9041B4CD}"/>
    <dgm:cxn modelId="{E30A4E2E-895C-4B43-8798-DED54666CD6A}" type="presOf" srcId="{695D1A10-693B-4699-8617-F338E7EA0C72}" destId="{8129174A-C718-4854-8014-E73980F09F5A}" srcOrd="0" destOrd="0" presId="urn:microsoft.com/office/officeart/2005/8/layout/lProcess1"/>
    <dgm:cxn modelId="{52DBB412-32F4-4B86-969B-E8AE0B73EC9A}" srcId="{31F892ED-6064-4E06-B635-A086C02D4DB5}" destId="{8A1C6C43-5B93-4214-AF24-436E732F4521}" srcOrd="1" destOrd="0" parTransId="{090C3E08-079B-4146-9715-1A3FC5FC9BEE}" sibTransId="{438BBF3D-D98B-425A-86BF-F71610ADDFC0}"/>
    <dgm:cxn modelId="{B0C8EC67-7158-47A1-BA64-7A7158F21FDF}" srcId="{31F892ED-6064-4E06-B635-A086C02D4DB5}" destId="{695D1A10-693B-4699-8617-F338E7EA0C72}" srcOrd="2" destOrd="0" parTransId="{C0D00787-704F-4AC4-ABF5-E7586A57ADA0}" sibTransId="{DC4AB0BE-2C1F-4A76-9B59-F4C7388C7164}"/>
    <dgm:cxn modelId="{EE222763-1EBF-43A7-B090-C1CCFEE5CDAE}" type="presOf" srcId="{4DFCFD55-82F3-4B44-9083-DFEA4C80D805}" destId="{A3521AEA-0F81-49F1-8A47-07D3568462B5}" srcOrd="0" destOrd="0" presId="urn:microsoft.com/office/officeart/2005/8/layout/lProcess1"/>
    <dgm:cxn modelId="{5D9F9A06-7CC1-4541-8D95-1CCB15AD54BB}" type="presOf" srcId="{DC4AB0BE-2C1F-4A76-9B59-F4C7388C7164}" destId="{FDCAE0A1-B852-4589-99BE-218444A40CA7}" srcOrd="0" destOrd="0" presId="urn:microsoft.com/office/officeart/2005/8/layout/lProcess1"/>
    <dgm:cxn modelId="{30E20AFD-2000-40EC-8333-204DBED91CAC}" srcId="{31F892ED-6064-4E06-B635-A086C02D4DB5}" destId="{AFC34691-4081-443C-A975-4CF2F74EA67B}" srcOrd="0" destOrd="0" parTransId="{386650DE-1092-439D-B87C-69F5FC8EF3E1}" sibTransId="{382B576C-39A0-45C6-8974-CE4FE0DDA4CA}"/>
    <dgm:cxn modelId="{F8941986-0989-4A98-8404-136DEEB2F0FE}" srcId="{31F892ED-6064-4E06-B635-A086C02D4DB5}" destId="{1EFA0169-5565-4670-BF7A-B1D58168C303}" srcOrd="4" destOrd="0" parTransId="{B65E7695-186F-4D14-9282-2F69EAEB1B4E}" sibTransId="{EE228A3F-5778-456E-9861-5F1A7CC5AC35}"/>
    <dgm:cxn modelId="{576D994D-0966-415E-9201-4EEA1C16D3BF}" type="presOf" srcId="{AFC34691-4081-443C-A975-4CF2F74EA67B}" destId="{0A4098B3-B8A7-491B-BB55-DD9DFC60E263}" srcOrd="0" destOrd="0" presId="urn:microsoft.com/office/officeart/2005/8/layout/lProcess1"/>
    <dgm:cxn modelId="{BA136A11-8A1F-4D09-A53F-9C6F7B1E864F}" type="presOf" srcId="{8A1C6C43-5B93-4214-AF24-436E732F4521}" destId="{A4E5D8C2-1D5A-44E0-AE9A-BF13812963CE}" srcOrd="0" destOrd="0" presId="urn:microsoft.com/office/officeart/2005/8/layout/lProcess1"/>
    <dgm:cxn modelId="{F700FF6A-4C01-4058-88E1-222E6AD978EC}" type="presOf" srcId="{382B576C-39A0-45C6-8974-CE4FE0DDA4CA}" destId="{08230775-A1F2-452F-B716-958B29226D37}" srcOrd="0" destOrd="0" presId="urn:microsoft.com/office/officeart/2005/8/layout/lProcess1"/>
    <dgm:cxn modelId="{29D28351-6DAA-43F1-853B-5D04D02D5739}" type="presOf" srcId="{31F892ED-6064-4E06-B635-A086C02D4DB5}" destId="{2244241F-0469-4737-9DE6-7B2D4987E584}" srcOrd="0" destOrd="0" presId="urn:microsoft.com/office/officeart/2005/8/layout/lProcess1"/>
    <dgm:cxn modelId="{B51C30B1-E9A2-4531-B243-9BDCAA904335}" type="presOf" srcId="{1EFA0169-5565-4670-BF7A-B1D58168C303}" destId="{81F692E0-7A9A-4075-86E9-8BB325BBC9BC}" srcOrd="0" destOrd="0" presId="urn:microsoft.com/office/officeart/2005/8/layout/lProcess1"/>
    <dgm:cxn modelId="{FCA866D1-0EDC-4753-B00F-CB29757C99D9}" type="presOf" srcId="{386650DE-1092-439D-B87C-69F5FC8EF3E1}" destId="{06BA6605-BA95-4C35-966F-41FE52221C00}" srcOrd="0" destOrd="0" presId="urn:microsoft.com/office/officeart/2005/8/layout/lProcess1"/>
    <dgm:cxn modelId="{FC8DB585-872C-4C0A-85E9-D050137F314C}" type="presOf" srcId="{103EF51D-32BC-4417-BB06-1A3725518794}" destId="{F98B626D-3AC9-4685-8CFC-B6B8CBF11B55}" srcOrd="0" destOrd="0" presId="urn:microsoft.com/office/officeart/2005/8/layout/lProcess1"/>
    <dgm:cxn modelId="{0038BA58-78B5-4B51-9641-E88AEC1873D2}" type="presParOf" srcId="{A3521AEA-0F81-49F1-8A47-07D3568462B5}" destId="{CDA735AB-81AF-48BB-9B55-ABC9E1191024}" srcOrd="0" destOrd="0" presId="urn:microsoft.com/office/officeart/2005/8/layout/lProcess1"/>
    <dgm:cxn modelId="{034A4F43-F495-4589-B348-536B58597A0A}" type="presParOf" srcId="{CDA735AB-81AF-48BB-9B55-ABC9E1191024}" destId="{2244241F-0469-4737-9DE6-7B2D4987E584}" srcOrd="0" destOrd="0" presId="urn:microsoft.com/office/officeart/2005/8/layout/lProcess1"/>
    <dgm:cxn modelId="{25E53ECC-C19A-4FA4-9136-EC36AFAEB0B7}" type="presParOf" srcId="{CDA735AB-81AF-48BB-9B55-ABC9E1191024}" destId="{06BA6605-BA95-4C35-966F-41FE52221C00}" srcOrd="1" destOrd="0" presId="urn:microsoft.com/office/officeart/2005/8/layout/lProcess1"/>
    <dgm:cxn modelId="{A5A108C6-5246-45A6-8FA2-34B30AA070E8}" type="presParOf" srcId="{CDA735AB-81AF-48BB-9B55-ABC9E1191024}" destId="{0A4098B3-B8A7-491B-BB55-DD9DFC60E263}" srcOrd="2" destOrd="0" presId="urn:microsoft.com/office/officeart/2005/8/layout/lProcess1"/>
    <dgm:cxn modelId="{2508A40D-0FBF-4BDF-8374-8D23F575B15C}" type="presParOf" srcId="{CDA735AB-81AF-48BB-9B55-ABC9E1191024}" destId="{08230775-A1F2-452F-B716-958B29226D37}" srcOrd="3" destOrd="0" presId="urn:microsoft.com/office/officeart/2005/8/layout/lProcess1"/>
    <dgm:cxn modelId="{63D5017B-F7FB-408D-A7E7-02CAC944DB08}" type="presParOf" srcId="{CDA735AB-81AF-48BB-9B55-ABC9E1191024}" destId="{A4E5D8C2-1D5A-44E0-AE9A-BF13812963CE}" srcOrd="4" destOrd="0" presId="urn:microsoft.com/office/officeart/2005/8/layout/lProcess1"/>
    <dgm:cxn modelId="{941854F9-55B1-4A6A-B32E-B736701F8736}" type="presParOf" srcId="{CDA735AB-81AF-48BB-9B55-ABC9E1191024}" destId="{E26EBD91-F250-4CAE-A077-716DA733E8C5}" srcOrd="5" destOrd="0" presId="urn:microsoft.com/office/officeart/2005/8/layout/lProcess1"/>
    <dgm:cxn modelId="{14EC046B-2B3A-4B01-A63C-19DF1F872E7C}" type="presParOf" srcId="{CDA735AB-81AF-48BB-9B55-ABC9E1191024}" destId="{8129174A-C718-4854-8014-E73980F09F5A}" srcOrd="6" destOrd="0" presId="urn:microsoft.com/office/officeart/2005/8/layout/lProcess1"/>
    <dgm:cxn modelId="{A248D496-2E55-42DF-821C-E767BA7679DC}" type="presParOf" srcId="{CDA735AB-81AF-48BB-9B55-ABC9E1191024}" destId="{FDCAE0A1-B852-4589-99BE-218444A40CA7}" srcOrd="7" destOrd="0" presId="urn:microsoft.com/office/officeart/2005/8/layout/lProcess1"/>
    <dgm:cxn modelId="{0E41BE46-1B4D-4616-A132-3B4FD5231349}" type="presParOf" srcId="{CDA735AB-81AF-48BB-9B55-ABC9E1191024}" destId="{F98B626D-3AC9-4685-8CFC-B6B8CBF11B55}" srcOrd="8" destOrd="0" presId="urn:microsoft.com/office/officeart/2005/8/layout/lProcess1"/>
    <dgm:cxn modelId="{3B286A8B-1967-4E23-AECF-2FDB691344B2}" type="presParOf" srcId="{CDA735AB-81AF-48BB-9B55-ABC9E1191024}" destId="{9F7CF385-3003-4423-BBEA-953AA1D89B7A}" srcOrd="9" destOrd="0" presId="urn:microsoft.com/office/officeart/2005/8/layout/lProcess1"/>
    <dgm:cxn modelId="{517B0D02-B323-4D35-A0DE-2C050E8BA385}" type="presParOf" srcId="{CDA735AB-81AF-48BB-9B55-ABC9E1191024}" destId="{81F692E0-7A9A-4075-86E9-8BB325BBC9BC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C6C60-DAAE-4E02-B354-4708255CD1BE}" type="doc">
      <dgm:prSet loTypeId="urn:microsoft.com/office/officeart/2005/8/layout/process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E8A59ED8-843F-430F-9C9D-40015CE8DE6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179 тыс.</a:t>
          </a:r>
        </a:p>
      </dgm:t>
    </dgm:pt>
    <dgm:pt modelId="{06EF45D1-C7A3-40BA-86A1-FA5B34CEB65B}" type="parTrans" cxnId="{F9BE44D2-F7B0-47BD-AC06-4BD8EECE86C1}">
      <dgm:prSet/>
      <dgm:spPr/>
      <dgm:t>
        <a:bodyPr/>
        <a:lstStyle/>
        <a:p>
          <a:endParaRPr lang="ru-RU"/>
        </a:p>
      </dgm:t>
    </dgm:pt>
    <dgm:pt modelId="{99A067CB-C059-414C-B71B-7F34A9B12683}" type="sibTrans" cxnId="{F9BE44D2-F7B0-47BD-AC06-4BD8EECE86C1}">
      <dgm:prSet/>
      <dgm:spPr/>
      <dgm:t>
        <a:bodyPr/>
        <a:lstStyle/>
        <a:p>
          <a:endParaRPr lang="ru-RU"/>
        </a:p>
      </dgm:t>
    </dgm:pt>
    <dgm:pt modelId="{5930C434-F70D-4469-8EFE-37F50F72BA1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196 тыс.</a:t>
          </a:r>
        </a:p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Наценка 10%</a:t>
          </a:r>
        </a:p>
      </dgm:t>
    </dgm:pt>
    <dgm:pt modelId="{DB4761C5-B4DF-4928-ABF0-51FCA6E483E3}" type="parTrans" cxnId="{B9DDA51D-65D8-4B7E-B872-81C57A975AD9}">
      <dgm:prSet/>
      <dgm:spPr/>
      <dgm:t>
        <a:bodyPr/>
        <a:lstStyle/>
        <a:p>
          <a:endParaRPr lang="ru-RU"/>
        </a:p>
      </dgm:t>
    </dgm:pt>
    <dgm:pt modelId="{089DC06E-6A4C-4D82-AEDD-7BD556AAF7BA}" type="sibTrans" cxnId="{B9DDA51D-65D8-4B7E-B872-81C57A975AD9}">
      <dgm:prSet/>
      <dgm:spPr/>
      <dgm:t>
        <a:bodyPr/>
        <a:lstStyle/>
        <a:p>
          <a:endParaRPr lang="ru-RU"/>
        </a:p>
      </dgm:t>
    </dgm:pt>
    <dgm:pt modelId="{52EEBE4C-8213-4051-865B-FF0BC01EC5B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272 тыс.</a:t>
          </a:r>
        </a:p>
        <a:p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Наценка 38%</a:t>
          </a:r>
        </a:p>
      </dgm:t>
    </dgm:pt>
    <dgm:pt modelId="{8223A0BB-74D8-4FBC-AE6D-A9BDCB0CB3FD}" type="parTrans" cxnId="{21BA16FB-1EF7-4015-A2D8-A8EDF98C1A2E}">
      <dgm:prSet/>
      <dgm:spPr/>
      <dgm:t>
        <a:bodyPr/>
        <a:lstStyle/>
        <a:p>
          <a:endParaRPr lang="ru-RU"/>
        </a:p>
      </dgm:t>
    </dgm:pt>
    <dgm:pt modelId="{27FD3D40-9AE1-492B-BC5E-2918EE227CD1}" type="sibTrans" cxnId="{21BA16FB-1EF7-4015-A2D8-A8EDF98C1A2E}">
      <dgm:prSet/>
      <dgm:spPr/>
      <dgm:t>
        <a:bodyPr/>
        <a:lstStyle/>
        <a:p>
          <a:endParaRPr lang="ru-RU"/>
        </a:p>
      </dgm:t>
    </dgm:pt>
    <dgm:pt modelId="{32485096-C130-47EF-AEDC-DC191FA7EAB7}" type="pres">
      <dgm:prSet presAssocID="{031C6C60-DAAE-4E02-B354-4708255CD1B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1D1863-6FB9-4C62-AFAF-8711891B4DDF}" type="pres">
      <dgm:prSet presAssocID="{E8A59ED8-843F-430F-9C9D-40015CE8DE65}" presName="node" presStyleLbl="node1" presStyleIdx="0" presStyleCnt="3" custScaleX="219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79066-1F69-4FCD-A481-AC6193D14AEE}" type="pres">
      <dgm:prSet presAssocID="{99A067CB-C059-414C-B71B-7F34A9B1268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006B641-9724-4052-AB52-2E03333F7705}" type="pres">
      <dgm:prSet presAssocID="{99A067CB-C059-414C-B71B-7F34A9B1268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EF6BE00-43F4-41C3-BEDD-547729BD68EF}" type="pres">
      <dgm:prSet presAssocID="{5930C434-F70D-4469-8EFE-37F50F72BA1F}" presName="node" presStyleLbl="node1" presStyleIdx="1" presStyleCnt="3" custScaleX="219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86F67-59CD-43A2-BA38-7AB0B58A2B89}" type="pres">
      <dgm:prSet presAssocID="{089DC06E-6A4C-4D82-AEDD-7BD556AAF7B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B0D78D7-0448-4DBB-B69A-37BAD63BC3B9}" type="pres">
      <dgm:prSet presAssocID="{089DC06E-6A4C-4D82-AEDD-7BD556AAF7B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2AE6DFF-AB7E-4EDB-96E2-31ABF2AE41C6}" type="pres">
      <dgm:prSet presAssocID="{52EEBE4C-8213-4051-865B-FF0BC01EC5BB}" presName="node" presStyleLbl="node1" presStyleIdx="2" presStyleCnt="3" custScaleX="219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96F1F7-A071-4FDB-893C-FDDA73B3E758}" type="presOf" srcId="{E8A59ED8-843F-430F-9C9D-40015CE8DE65}" destId="{161D1863-6FB9-4C62-AFAF-8711891B4DDF}" srcOrd="0" destOrd="0" presId="urn:microsoft.com/office/officeart/2005/8/layout/process2"/>
    <dgm:cxn modelId="{F9BE44D2-F7B0-47BD-AC06-4BD8EECE86C1}" srcId="{031C6C60-DAAE-4E02-B354-4708255CD1BE}" destId="{E8A59ED8-843F-430F-9C9D-40015CE8DE65}" srcOrd="0" destOrd="0" parTransId="{06EF45D1-C7A3-40BA-86A1-FA5B34CEB65B}" sibTransId="{99A067CB-C059-414C-B71B-7F34A9B12683}"/>
    <dgm:cxn modelId="{EED4A657-8DC3-4E38-835D-E68762238C2B}" type="presOf" srcId="{99A067CB-C059-414C-B71B-7F34A9B12683}" destId="{F6A79066-1F69-4FCD-A481-AC6193D14AEE}" srcOrd="0" destOrd="0" presId="urn:microsoft.com/office/officeart/2005/8/layout/process2"/>
    <dgm:cxn modelId="{D072C6C7-6FB5-4D3C-9C2F-32747DDD4898}" type="presOf" srcId="{52EEBE4C-8213-4051-865B-FF0BC01EC5BB}" destId="{42AE6DFF-AB7E-4EDB-96E2-31ABF2AE41C6}" srcOrd="0" destOrd="0" presId="urn:microsoft.com/office/officeart/2005/8/layout/process2"/>
    <dgm:cxn modelId="{58240A65-4912-4A04-BE21-14B0229CE84E}" type="presOf" srcId="{089DC06E-6A4C-4D82-AEDD-7BD556AAF7BA}" destId="{1B0D78D7-0448-4DBB-B69A-37BAD63BC3B9}" srcOrd="1" destOrd="0" presId="urn:microsoft.com/office/officeart/2005/8/layout/process2"/>
    <dgm:cxn modelId="{029C6812-866C-4701-AC10-F7BA24CA6FD6}" type="presOf" srcId="{99A067CB-C059-414C-B71B-7F34A9B12683}" destId="{6006B641-9724-4052-AB52-2E03333F7705}" srcOrd="1" destOrd="0" presId="urn:microsoft.com/office/officeart/2005/8/layout/process2"/>
    <dgm:cxn modelId="{B9DDA51D-65D8-4B7E-B872-81C57A975AD9}" srcId="{031C6C60-DAAE-4E02-B354-4708255CD1BE}" destId="{5930C434-F70D-4469-8EFE-37F50F72BA1F}" srcOrd="1" destOrd="0" parTransId="{DB4761C5-B4DF-4928-ABF0-51FCA6E483E3}" sibTransId="{089DC06E-6A4C-4D82-AEDD-7BD556AAF7BA}"/>
    <dgm:cxn modelId="{04C4F832-8DEC-4B30-966B-CFAF13DB2386}" type="presOf" srcId="{089DC06E-6A4C-4D82-AEDD-7BD556AAF7BA}" destId="{05386F67-59CD-43A2-BA38-7AB0B58A2B89}" srcOrd="0" destOrd="0" presId="urn:microsoft.com/office/officeart/2005/8/layout/process2"/>
    <dgm:cxn modelId="{11D26E1C-B89A-4357-8EAC-09C6576493E2}" type="presOf" srcId="{031C6C60-DAAE-4E02-B354-4708255CD1BE}" destId="{32485096-C130-47EF-AEDC-DC191FA7EAB7}" srcOrd="0" destOrd="0" presId="urn:microsoft.com/office/officeart/2005/8/layout/process2"/>
    <dgm:cxn modelId="{E9DF5650-37A5-4232-BF6C-828416A394F2}" type="presOf" srcId="{5930C434-F70D-4469-8EFE-37F50F72BA1F}" destId="{0EF6BE00-43F4-41C3-BEDD-547729BD68EF}" srcOrd="0" destOrd="0" presId="urn:microsoft.com/office/officeart/2005/8/layout/process2"/>
    <dgm:cxn modelId="{21BA16FB-1EF7-4015-A2D8-A8EDF98C1A2E}" srcId="{031C6C60-DAAE-4E02-B354-4708255CD1BE}" destId="{52EEBE4C-8213-4051-865B-FF0BC01EC5BB}" srcOrd="2" destOrd="0" parTransId="{8223A0BB-74D8-4FBC-AE6D-A9BDCB0CB3FD}" sibTransId="{27FD3D40-9AE1-492B-BC5E-2918EE227CD1}"/>
    <dgm:cxn modelId="{BB570F74-B42A-4370-8111-F025E3D035B5}" type="presParOf" srcId="{32485096-C130-47EF-AEDC-DC191FA7EAB7}" destId="{161D1863-6FB9-4C62-AFAF-8711891B4DDF}" srcOrd="0" destOrd="0" presId="urn:microsoft.com/office/officeart/2005/8/layout/process2"/>
    <dgm:cxn modelId="{6AA2DFE8-25AD-4615-A2E0-B73A95405AF9}" type="presParOf" srcId="{32485096-C130-47EF-AEDC-DC191FA7EAB7}" destId="{F6A79066-1F69-4FCD-A481-AC6193D14AEE}" srcOrd="1" destOrd="0" presId="urn:microsoft.com/office/officeart/2005/8/layout/process2"/>
    <dgm:cxn modelId="{8857CD7E-0F49-4173-ADC3-28AB6D498F56}" type="presParOf" srcId="{F6A79066-1F69-4FCD-A481-AC6193D14AEE}" destId="{6006B641-9724-4052-AB52-2E03333F7705}" srcOrd="0" destOrd="0" presId="urn:microsoft.com/office/officeart/2005/8/layout/process2"/>
    <dgm:cxn modelId="{4A887F50-EAE9-44AD-88EA-FCFFFCA9D6F5}" type="presParOf" srcId="{32485096-C130-47EF-AEDC-DC191FA7EAB7}" destId="{0EF6BE00-43F4-41C3-BEDD-547729BD68EF}" srcOrd="2" destOrd="0" presId="urn:microsoft.com/office/officeart/2005/8/layout/process2"/>
    <dgm:cxn modelId="{113E6C56-7D16-4868-9DCB-74CB24BDA1E8}" type="presParOf" srcId="{32485096-C130-47EF-AEDC-DC191FA7EAB7}" destId="{05386F67-59CD-43A2-BA38-7AB0B58A2B89}" srcOrd="3" destOrd="0" presId="urn:microsoft.com/office/officeart/2005/8/layout/process2"/>
    <dgm:cxn modelId="{7838C01A-0CD0-427E-98AF-022BF077C66C}" type="presParOf" srcId="{05386F67-59CD-43A2-BA38-7AB0B58A2B89}" destId="{1B0D78D7-0448-4DBB-B69A-37BAD63BC3B9}" srcOrd="0" destOrd="0" presId="urn:microsoft.com/office/officeart/2005/8/layout/process2"/>
    <dgm:cxn modelId="{AA8A9222-381D-42A4-928F-D53EF5EE6631}" type="presParOf" srcId="{32485096-C130-47EF-AEDC-DC191FA7EAB7}" destId="{42AE6DFF-AB7E-4EDB-96E2-31ABF2AE41C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1C6C60-DAAE-4E02-B354-4708255CD1BE}" type="doc">
      <dgm:prSet loTypeId="urn:microsoft.com/office/officeart/2005/8/layout/process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8A59ED8-843F-430F-9C9D-40015CE8DE65}">
      <dgm:prSet phldrT="[Текст]" custT="1"/>
      <dgm:spPr/>
      <dgm:t>
        <a:bodyPr/>
        <a:lstStyle/>
        <a:p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ДАВАЛЕЦ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F45D1-C7A3-40BA-86A1-FA5B34CEB65B}" type="parTrans" cxnId="{F9BE44D2-F7B0-47BD-AC06-4BD8EECE86C1}">
      <dgm:prSet/>
      <dgm:spPr/>
      <dgm:t>
        <a:bodyPr/>
        <a:lstStyle/>
        <a:p>
          <a:endParaRPr lang="ru-RU"/>
        </a:p>
      </dgm:t>
    </dgm:pt>
    <dgm:pt modelId="{99A067CB-C059-414C-B71B-7F34A9B12683}" type="sibTrans" cxnId="{F9BE44D2-F7B0-47BD-AC06-4BD8EECE86C1}">
      <dgm:prSet/>
      <dgm:spPr/>
      <dgm:t>
        <a:bodyPr/>
        <a:lstStyle/>
        <a:p>
          <a:endParaRPr lang="ru-RU"/>
        </a:p>
      </dgm:t>
    </dgm:pt>
    <dgm:pt modelId="{5930C434-F70D-4469-8EFE-37F50F72BA1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ПОСТАВЩИК</a:t>
          </a:r>
        </a:p>
      </dgm:t>
    </dgm:pt>
    <dgm:pt modelId="{DB4761C5-B4DF-4928-ABF0-51FCA6E483E3}" type="parTrans" cxnId="{B9DDA51D-65D8-4B7E-B872-81C57A975AD9}">
      <dgm:prSet/>
      <dgm:spPr/>
      <dgm:t>
        <a:bodyPr/>
        <a:lstStyle/>
        <a:p>
          <a:endParaRPr lang="ru-RU"/>
        </a:p>
      </dgm:t>
    </dgm:pt>
    <dgm:pt modelId="{089DC06E-6A4C-4D82-AEDD-7BD556AAF7BA}" type="sibTrans" cxnId="{B9DDA51D-65D8-4B7E-B872-81C57A975AD9}">
      <dgm:prSet/>
      <dgm:spPr/>
      <dgm:t>
        <a:bodyPr/>
        <a:lstStyle/>
        <a:p>
          <a:endParaRPr lang="ru-RU"/>
        </a:p>
      </dgm:t>
    </dgm:pt>
    <dgm:pt modelId="{52EEBE4C-8213-4051-865B-FF0BC01EC5B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АЭРОПОРТ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23A0BB-74D8-4FBC-AE6D-A9BDCB0CB3FD}" type="parTrans" cxnId="{21BA16FB-1EF7-4015-A2D8-A8EDF98C1A2E}">
      <dgm:prSet/>
      <dgm:spPr/>
      <dgm:t>
        <a:bodyPr/>
        <a:lstStyle/>
        <a:p>
          <a:endParaRPr lang="ru-RU"/>
        </a:p>
      </dgm:t>
    </dgm:pt>
    <dgm:pt modelId="{27FD3D40-9AE1-492B-BC5E-2918EE227CD1}" type="sibTrans" cxnId="{21BA16FB-1EF7-4015-A2D8-A8EDF98C1A2E}">
      <dgm:prSet/>
      <dgm:spPr/>
      <dgm:t>
        <a:bodyPr/>
        <a:lstStyle/>
        <a:p>
          <a:endParaRPr lang="ru-RU"/>
        </a:p>
      </dgm:t>
    </dgm:pt>
    <dgm:pt modelId="{8DA704C7-7C1D-4C13-BB11-BCBF40CFE38C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АВИАКОМПАНИЯ</a:t>
          </a:r>
          <a:br>
            <a:rPr lang="kk-KZ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kk-KZ" sz="18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(за исключени</a:t>
          </a:r>
          <a:r>
            <a:rPr lang="ru-RU" sz="18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kk-KZ" sz="18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 Эйр Астана </a:t>
          </a:r>
          <a:r>
            <a:rPr lang="en-US" sz="18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kk-KZ" sz="18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en-US" sz="18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Scat</a:t>
          </a:r>
          <a:r>
            <a:rPr lang="ru-RU" sz="18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напрямую от давальцев</a:t>
          </a:r>
          <a:r>
            <a:rPr lang="kk-KZ" sz="18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800" b="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71350A-32A2-47D9-8131-E58EE94B678C}" type="parTrans" cxnId="{8D9E5CEA-F7DE-4816-9FFB-F2143E160C39}">
      <dgm:prSet/>
      <dgm:spPr/>
      <dgm:t>
        <a:bodyPr/>
        <a:lstStyle/>
        <a:p>
          <a:endParaRPr lang="ru-RU"/>
        </a:p>
      </dgm:t>
    </dgm:pt>
    <dgm:pt modelId="{4FCC4EAE-8C12-4B2C-9B4F-AD727F09D3DB}" type="sibTrans" cxnId="{8D9E5CEA-F7DE-4816-9FFB-F2143E160C39}">
      <dgm:prSet/>
      <dgm:spPr/>
      <dgm:t>
        <a:bodyPr/>
        <a:lstStyle/>
        <a:p>
          <a:endParaRPr lang="ru-RU"/>
        </a:p>
      </dgm:t>
    </dgm:pt>
    <dgm:pt modelId="{32485096-C130-47EF-AEDC-DC191FA7EAB7}" type="pres">
      <dgm:prSet presAssocID="{031C6C60-DAAE-4E02-B354-4708255CD1B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1D1863-6FB9-4C62-AFAF-8711891B4DDF}" type="pres">
      <dgm:prSet presAssocID="{E8A59ED8-843F-430F-9C9D-40015CE8DE65}" presName="node" presStyleLbl="node1" presStyleIdx="0" presStyleCnt="4" custScaleX="219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79066-1F69-4FCD-A481-AC6193D14AEE}" type="pres">
      <dgm:prSet presAssocID="{99A067CB-C059-414C-B71B-7F34A9B1268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006B641-9724-4052-AB52-2E03333F7705}" type="pres">
      <dgm:prSet presAssocID="{99A067CB-C059-414C-B71B-7F34A9B1268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EF6BE00-43F4-41C3-BEDD-547729BD68EF}" type="pres">
      <dgm:prSet presAssocID="{5930C434-F70D-4469-8EFE-37F50F72BA1F}" presName="node" presStyleLbl="node1" presStyleIdx="1" presStyleCnt="4" custScaleX="219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86F67-59CD-43A2-BA38-7AB0B58A2B89}" type="pres">
      <dgm:prSet presAssocID="{089DC06E-6A4C-4D82-AEDD-7BD556AAF7B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B0D78D7-0448-4DBB-B69A-37BAD63BC3B9}" type="pres">
      <dgm:prSet presAssocID="{089DC06E-6A4C-4D82-AEDD-7BD556AAF7B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2AE6DFF-AB7E-4EDB-96E2-31ABF2AE41C6}" type="pres">
      <dgm:prSet presAssocID="{52EEBE4C-8213-4051-865B-FF0BC01EC5BB}" presName="node" presStyleLbl="node1" presStyleIdx="2" presStyleCnt="4" custScaleX="219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8A7CD-7FE2-4C31-A06F-77C9869B6E88}" type="pres">
      <dgm:prSet presAssocID="{27FD3D40-9AE1-492B-BC5E-2918EE227CD1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691545D-7031-4A04-9A66-DDF6196A6692}" type="pres">
      <dgm:prSet presAssocID="{27FD3D40-9AE1-492B-BC5E-2918EE227CD1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E248C80-1559-410C-BFF5-F5E5598FB0B8}" type="pres">
      <dgm:prSet presAssocID="{8DA704C7-7C1D-4C13-BB11-BCBF40CFE38C}" presName="node" presStyleLbl="node1" presStyleIdx="3" presStyleCnt="4" custScaleX="219481" custLinFactNeighborX="-4390" custLinFactNeighborY="2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BE44D2-F7B0-47BD-AC06-4BD8EECE86C1}" srcId="{031C6C60-DAAE-4E02-B354-4708255CD1BE}" destId="{E8A59ED8-843F-430F-9C9D-40015CE8DE65}" srcOrd="0" destOrd="0" parTransId="{06EF45D1-C7A3-40BA-86A1-FA5B34CEB65B}" sibTransId="{99A067CB-C059-414C-B71B-7F34A9B12683}"/>
    <dgm:cxn modelId="{742869A6-CC62-4004-B019-6627861B0C6D}" type="presOf" srcId="{E8A59ED8-843F-430F-9C9D-40015CE8DE65}" destId="{161D1863-6FB9-4C62-AFAF-8711891B4DDF}" srcOrd="0" destOrd="0" presId="urn:microsoft.com/office/officeart/2005/8/layout/process2"/>
    <dgm:cxn modelId="{B9DDA51D-65D8-4B7E-B872-81C57A975AD9}" srcId="{031C6C60-DAAE-4E02-B354-4708255CD1BE}" destId="{5930C434-F70D-4469-8EFE-37F50F72BA1F}" srcOrd="1" destOrd="0" parTransId="{DB4761C5-B4DF-4928-ABF0-51FCA6E483E3}" sibTransId="{089DC06E-6A4C-4D82-AEDD-7BD556AAF7BA}"/>
    <dgm:cxn modelId="{8CFB582B-B9C2-4173-B319-84B23A18DC65}" type="presOf" srcId="{52EEBE4C-8213-4051-865B-FF0BC01EC5BB}" destId="{42AE6DFF-AB7E-4EDB-96E2-31ABF2AE41C6}" srcOrd="0" destOrd="0" presId="urn:microsoft.com/office/officeart/2005/8/layout/process2"/>
    <dgm:cxn modelId="{E58968AE-5B44-4843-A23A-E71D351AD221}" type="presOf" srcId="{99A067CB-C059-414C-B71B-7F34A9B12683}" destId="{F6A79066-1F69-4FCD-A481-AC6193D14AEE}" srcOrd="0" destOrd="0" presId="urn:microsoft.com/office/officeart/2005/8/layout/process2"/>
    <dgm:cxn modelId="{36D20A12-F688-4AEE-955E-8BDE798248DD}" type="presOf" srcId="{99A067CB-C059-414C-B71B-7F34A9B12683}" destId="{6006B641-9724-4052-AB52-2E03333F7705}" srcOrd="1" destOrd="0" presId="urn:microsoft.com/office/officeart/2005/8/layout/process2"/>
    <dgm:cxn modelId="{705C9676-EA56-412E-8889-EE898B76786F}" type="presOf" srcId="{27FD3D40-9AE1-492B-BC5E-2918EE227CD1}" destId="{BF18A7CD-7FE2-4C31-A06F-77C9869B6E88}" srcOrd="0" destOrd="0" presId="urn:microsoft.com/office/officeart/2005/8/layout/process2"/>
    <dgm:cxn modelId="{8D9E5CEA-F7DE-4816-9FFB-F2143E160C39}" srcId="{031C6C60-DAAE-4E02-B354-4708255CD1BE}" destId="{8DA704C7-7C1D-4C13-BB11-BCBF40CFE38C}" srcOrd="3" destOrd="0" parTransId="{1271350A-32A2-47D9-8131-E58EE94B678C}" sibTransId="{4FCC4EAE-8C12-4B2C-9B4F-AD727F09D3DB}"/>
    <dgm:cxn modelId="{2A174DD4-E4DC-4643-B7E4-19A3B55189CF}" type="presOf" srcId="{031C6C60-DAAE-4E02-B354-4708255CD1BE}" destId="{32485096-C130-47EF-AEDC-DC191FA7EAB7}" srcOrd="0" destOrd="0" presId="urn:microsoft.com/office/officeart/2005/8/layout/process2"/>
    <dgm:cxn modelId="{A1E0E1BA-3C19-4C68-829C-7819114BF4DD}" type="presOf" srcId="{8DA704C7-7C1D-4C13-BB11-BCBF40CFE38C}" destId="{DE248C80-1559-410C-BFF5-F5E5598FB0B8}" srcOrd="0" destOrd="0" presId="urn:microsoft.com/office/officeart/2005/8/layout/process2"/>
    <dgm:cxn modelId="{A955F620-3A80-439C-8AF3-A218C4685B71}" type="presOf" srcId="{27FD3D40-9AE1-492B-BC5E-2918EE227CD1}" destId="{C691545D-7031-4A04-9A66-DDF6196A6692}" srcOrd="1" destOrd="0" presId="urn:microsoft.com/office/officeart/2005/8/layout/process2"/>
    <dgm:cxn modelId="{12225985-6B26-4C36-B01D-3DA599B88D43}" type="presOf" srcId="{089DC06E-6A4C-4D82-AEDD-7BD556AAF7BA}" destId="{1B0D78D7-0448-4DBB-B69A-37BAD63BC3B9}" srcOrd="1" destOrd="0" presId="urn:microsoft.com/office/officeart/2005/8/layout/process2"/>
    <dgm:cxn modelId="{2A086165-7A3B-4213-8CBA-4C10D3A39DA5}" type="presOf" srcId="{089DC06E-6A4C-4D82-AEDD-7BD556AAF7BA}" destId="{05386F67-59CD-43A2-BA38-7AB0B58A2B89}" srcOrd="0" destOrd="0" presId="urn:microsoft.com/office/officeart/2005/8/layout/process2"/>
    <dgm:cxn modelId="{2FD4C2D1-85B9-411B-9CAD-8F36AFD7970C}" type="presOf" srcId="{5930C434-F70D-4469-8EFE-37F50F72BA1F}" destId="{0EF6BE00-43F4-41C3-BEDD-547729BD68EF}" srcOrd="0" destOrd="0" presId="urn:microsoft.com/office/officeart/2005/8/layout/process2"/>
    <dgm:cxn modelId="{21BA16FB-1EF7-4015-A2D8-A8EDF98C1A2E}" srcId="{031C6C60-DAAE-4E02-B354-4708255CD1BE}" destId="{52EEBE4C-8213-4051-865B-FF0BC01EC5BB}" srcOrd="2" destOrd="0" parTransId="{8223A0BB-74D8-4FBC-AE6D-A9BDCB0CB3FD}" sibTransId="{27FD3D40-9AE1-492B-BC5E-2918EE227CD1}"/>
    <dgm:cxn modelId="{671AB928-4D6E-4E73-A829-A27795CD2476}" type="presParOf" srcId="{32485096-C130-47EF-AEDC-DC191FA7EAB7}" destId="{161D1863-6FB9-4C62-AFAF-8711891B4DDF}" srcOrd="0" destOrd="0" presId="urn:microsoft.com/office/officeart/2005/8/layout/process2"/>
    <dgm:cxn modelId="{91D20C70-6596-4432-986B-3C3BCF367F49}" type="presParOf" srcId="{32485096-C130-47EF-AEDC-DC191FA7EAB7}" destId="{F6A79066-1F69-4FCD-A481-AC6193D14AEE}" srcOrd="1" destOrd="0" presId="urn:microsoft.com/office/officeart/2005/8/layout/process2"/>
    <dgm:cxn modelId="{5FA12FE9-051E-4A33-8B87-0E207396E46D}" type="presParOf" srcId="{F6A79066-1F69-4FCD-A481-AC6193D14AEE}" destId="{6006B641-9724-4052-AB52-2E03333F7705}" srcOrd="0" destOrd="0" presId="urn:microsoft.com/office/officeart/2005/8/layout/process2"/>
    <dgm:cxn modelId="{9A0F8A05-CF04-449B-AC23-BC544F8049E6}" type="presParOf" srcId="{32485096-C130-47EF-AEDC-DC191FA7EAB7}" destId="{0EF6BE00-43F4-41C3-BEDD-547729BD68EF}" srcOrd="2" destOrd="0" presId="urn:microsoft.com/office/officeart/2005/8/layout/process2"/>
    <dgm:cxn modelId="{277BF293-C495-4C6D-B816-3179B20E5CCC}" type="presParOf" srcId="{32485096-C130-47EF-AEDC-DC191FA7EAB7}" destId="{05386F67-59CD-43A2-BA38-7AB0B58A2B89}" srcOrd="3" destOrd="0" presId="urn:microsoft.com/office/officeart/2005/8/layout/process2"/>
    <dgm:cxn modelId="{D887B94F-6C28-4F4B-BC3A-9E940165DEDA}" type="presParOf" srcId="{05386F67-59CD-43A2-BA38-7AB0B58A2B89}" destId="{1B0D78D7-0448-4DBB-B69A-37BAD63BC3B9}" srcOrd="0" destOrd="0" presId="urn:microsoft.com/office/officeart/2005/8/layout/process2"/>
    <dgm:cxn modelId="{4D77D238-D257-4CAE-A164-4B6852D28A02}" type="presParOf" srcId="{32485096-C130-47EF-AEDC-DC191FA7EAB7}" destId="{42AE6DFF-AB7E-4EDB-96E2-31ABF2AE41C6}" srcOrd="4" destOrd="0" presId="urn:microsoft.com/office/officeart/2005/8/layout/process2"/>
    <dgm:cxn modelId="{95626C45-846C-4534-97BB-E73227DC9CDF}" type="presParOf" srcId="{32485096-C130-47EF-AEDC-DC191FA7EAB7}" destId="{BF18A7CD-7FE2-4C31-A06F-77C9869B6E88}" srcOrd="5" destOrd="0" presId="urn:microsoft.com/office/officeart/2005/8/layout/process2"/>
    <dgm:cxn modelId="{A634C70F-0C7E-4162-A410-9F8C4BE00D01}" type="presParOf" srcId="{BF18A7CD-7FE2-4C31-A06F-77C9869B6E88}" destId="{C691545D-7031-4A04-9A66-DDF6196A6692}" srcOrd="0" destOrd="0" presId="urn:microsoft.com/office/officeart/2005/8/layout/process2"/>
    <dgm:cxn modelId="{99401F58-9032-448D-960A-A9DD2BFFA243}" type="presParOf" srcId="{32485096-C130-47EF-AEDC-DC191FA7EAB7}" destId="{DE248C80-1559-410C-BFF5-F5E5598FB0B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1C6C60-DAAE-4E02-B354-4708255CD1BE}" type="doc">
      <dgm:prSet loTypeId="urn:microsoft.com/office/officeart/2005/8/layout/process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8A59ED8-843F-430F-9C9D-40015CE8DE6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179 тыс.</a:t>
          </a:r>
        </a:p>
      </dgm:t>
    </dgm:pt>
    <dgm:pt modelId="{06EF45D1-C7A3-40BA-86A1-FA5B34CEB65B}" type="parTrans" cxnId="{F9BE44D2-F7B0-47BD-AC06-4BD8EECE86C1}">
      <dgm:prSet/>
      <dgm:spPr/>
      <dgm:t>
        <a:bodyPr/>
        <a:lstStyle/>
        <a:p>
          <a:endParaRPr lang="ru-RU"/>
        </a:p>
      </dgm:t>
    </dgm:pt>
    <dgm:pt modelId="{99A067CB-C059-414C-B71B-7F34A9B12683}" type="sibTrans" cxnId="{F9BE44D2-F7B0-47BD-AC06-4BD8EECE86C1}">
      <dgm:prSet/>
      <dgm:spPr/>
      <dgm:t>
        <a:bodyPr/>
        <a:lstStyle/>
        <a:p>
          <a:endParaRPr lang="ru-RU"/>
        </a:p>
      </dgm:t>
    </dgm:pt>
    <dgm:pt modelId="{5930C434-F70D-4469-8EFE-37F50F72BA1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238 тыс.</a:t>
          </a:r>
          <a:b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Наценка 33%</a:t>
          </a:r>
        </a:p>
      </dgm:t>
    </dgm:pt>
    <dgm:pt modelId="{DB4761C5-B4DF-4928-ABF0-51FCA6E483E3}" type="parTrans" cxnId="{B9DDA51D-65D8-4B7E-B872-81C57A975AD9}">
      <dgm:prSet/>
      <dgm:spPr/>
      <dgm:t>
        <a:bodyPr/>
        <a:lstStyle/>
        <a:p>
          <a:endParaRPr lang="ru-RU"/>
        </a:p>
      </dgm:t>
    </dgm:pt>
    <dgm:pt modelId="{089DC06E-6A4C-4D82-AEDD-7BD556AAF7BA}" type="sibTrans" cxnId="{B9DDA51D-65D8-4B7E-B872-81C57A975AD9}">
      <dgm:prSet/>
      <dgm:spPr/>
      <dgm:t>
        <a:bodyPr/>
        <a:lstStyle/>
        <a:p>
          <a:endParaRPr lang="ru-RU"/>
        </a:p>
      </dgm:t>
    </dgm:pt>
    <dgm:pt modelId="{52EEBE4C-8213-4051-865B-FF0BC01EC5B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247 тыс.</a:t>
          </a:r>
        </a:p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Наценка 4%</a:t>
          </a:r>
        </a:p>
      </dgm:t>
    </dgm:pt>
    <dgm:pt modelId="{8223A0BB-74D8-4FBC-AE6D-A9BDCB0CB3FD}" type="parTrans" cxnId="{21BA16FB-1EF7-4015-A2D8-A8EDF98C1A2E}">
      <dgm:prSet/>
      <dgm:spPr/>
      <dgm:t>
        <a:bodyPr/>
        <a:lstStyle/>
        <a:p>
          <a:endParaRPr lang="ru-RU"/>
        </a:p>
      </dgm:t>
    </dgm:pt>
    <dgm:pt modelId="{27FD3D40-9AE1-492B-BC5E-2918EE227CD1}" type="sibTrans" cxnId="{21BA16FB-1EF7-4015-A2D8-A8EDF98C1A2E}">
      <dgm:prSet/>
      <dgm:spPr/>
      <dgm:t>
        <a:bodyPr/>
        <a:lstStyle/>
        <a:p>
          <a:endParaRPr lang="ru-RU"/>
        </a:p>
      </dgm:t>
    </dgm:pt>
    <dgm:pt modelId="{32485096-C130-47EF-AEDC-DC191FA7EAB7}" type="pres">
      <dgm:prSet presAssocID="{031C6C60-DAAE-4E02-B354-4708255CD1B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1D1863-6FB9-4C62-AFAF-8711891B4DDF}" type="pres">
      <dgm:prSet presAssocID="{E8A59ED8-843F-430F-9C9D-40015CE8DE65}" presName="node" presStyleLbl="node1" presStyleIdx="0" presStyleCnt="3" custScaleX="219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79066-1F69-4FCD-A481-AC6193D14AEE}" type="pres">
      <dgm:prSet presAssocID="{99A067CB-C059-414C-B71B-7F34A9B1268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006B641-9724-4052-AB52-2E03333F7705}" type="pres">
      <dgm:prSet presAssocID="{99A067CB-C059-414C-B71B-7F34A9B1268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EF6BE00-43F4-41C3-BEDD-547729BD68EF}" type="pres">
      <dgm:prSet presAssocID="{5930C434-F70D-4469-8EFE-37F50F72BA1F}" presName="node" presStyleLbl="node1" presStyleIdx="1" presStyleCnt="3" custScaleX="219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86F67-59CD-43A2-BA38-7AB0B58A2B89}" type="pres">
      <dgm:prSet presAssocID="{089DC06E-6A4C-4D82-AEDD-7BD556AAF7B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B0D78D7-0448-4DBB-B69A-37BAD63BC3B9}" type="pres">
      <dgm:prSet presAssocID="{089DC06E-6A4C-4D82-AEDD-7BD556AAF7B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2AE6DFF-AB7E-4EDB-96E2-31ABF2AE41C6}" type="pres">
      <dgm:prSet presAssocID="{52EEBE4C-8213-4051-865B-FF0BC01EC5BB}" presName="node" presStyleLbl="node1" presStyleIdx="2" presStyleCnt="3" custScaleX="219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917AB-DF1C-4F0F-BCD6-6720BC13556C}" type="presOf" srcId="{52EEBE4C-8213-4051-865B-FF0BC01EC5BB}" destId="{42AE6DFF-AB7E-4EDB-96E2-31ABF2AE41C6}" srcOrd="0" destOrd="0" presId="urn:microsoft.com/office/officeart/2005/8/layout/process2"/>
    <dgm:cxn modelId="{F9BE44D2-F7B0-47BD-AC06-4BD8EECE86C1}" srcId="{031C6C60-DAAE-4E02-B354-4708255CD1BE}" destId="{E8A59ED8-843F-430F-9C9D-40015CE8DE65}" srcOrd="0" destOrd="0" parTransId="{06EF45D1-C7A3-40BA-86A1-FA5B34CEB65B}" sibTransId="{99A067CB-C059-414C-B71B-7F34A9B12683}"/>
    <dgm:cxn modelId="{C3E3E9EB-01F5-4CE7-9473-38A4DF6D5F29}" type="presOf" srcId="{031C6C60-DAAE-4E02-B354-4708255CD1BE}" destId="{32485096-C130-47EF-AEDC-DC191FA7EAB7}" srcOrd="0" destOrd="0" presId="urn:microsoft.com/office/officeart/2005/8/layout/process2"/>
    <dgm:cxn modelId="{2EDC440E-4797-47B2-ACF3-E4C2D37EC496}" type="presOf" srcId="{5930C434-F70D-4469-8EFE-37F50F72BA1F}" destId="{0EF6BE00-43F4-41C3-BEDD-547729BD68EF}" srcOrd="0" destOrd="0" presId="urn:microsoft.com/office/officeart/2005/8/layout/process2"/>
    <dgm:cxn modelId="{F58C9F7B-BD87-409C-B66B-45CF1F09A4E1}" type="presOf" srcId="{99A067CB-C059-414C-B71B-7F34A9B12683}" destId="{F6A79066-1F69-4FCD-A481-AC6193D14AEE}" srcOrd="0" destOrd="0" presId="urn:microsoft.com/office/officeart/2005/8/layout/process2"/>
    <dgm:cxn modelId="{2DE620FE-B99B-46C4-925F-5D714FE25F08}" type="presOf" srcId="{99A067CB-C059-414C-B71B-7F34A9B12683}" destId="{6006B641-9724-4052-AB52-2E03333F7705}" srcOrd="1" destOrd="0" presId="urn:microsoft.com/office/officeart/2005/8/layout/process2"/>
    <dgm:cxn modelId="{F2D2A98B-3FB6-4BEA-8B71-317AA64F14D8}" type="presOf" srcId="{089DC06E-6A4C-4D82-AEDD-7BD556AAF7BA}" destId="{1B0D78D7-0448-4DBB-B69A-37BAD63BC3B9}" srcOrd="1" destOrd="0" presId="urn:microsoft.com/office/officeart/2005/8/layout/process2"/>
    <dgm:cxn modelId="{B9DDA51D-65D8-4B7E-B872-81C57A975AD9}" srcId="{031C6C60-DAAE-4E02-B354-4708255CD1BE}" destId="{5930C434-F70D-4469-8EFE-37F50F72BA1F}" srcOrd="1" destOrd="0" parTransId="{DB4761C5-B4DF-4928-ABF0-51FCA6E483E3}" sibTransId="{089DC06E-6A4C-4D82-AEDD-7BD556AAF7BA}"/>
    <dgm:cxn modelId="{855AF794-8C88-428B-8025-CC2847C5A409}" type="presOf" srcId="{089DC06E-6A4C-4D82-AEDD-7BD556AAF7BA}" destId="{05386F67-59CD-43A2-BA38-7AB0B58A2B89}" srcOrd="0" destOrd="0" presId="urn:microsoft.com/office/officeart/2005/8/layout/process2"/>
    <dgm:cxn modelId="{124895E9-0B9A-45DA-99AC-FA26F98E48AB}" type="presOf" srcId="{E8A59ED8-843F-430F-9C9D-40015CE8DE65}" destId="{161D1863-6FB9-4C62-AFAF-8711891B4DDF}" srcOrd="0" destOrd="0" presId="urn:microsoft.com/office/officeart/2005/8/layout/process2"/>
    <dgm:cxn modelId="{21BA16FB-1EF7-4015-A2D8-A8EDF98C1A2E}" srcId="{031C6C60-DAAE-4E02-B354-4708255CD1BE}" destId="{52EEBE4C-8213-4051-865B-FF0BC01EC5BB}" srcOrd="2" destOrd="0" parTransId="{8223A0BB-74D8-4FBC-AE6D-A9BDCB0CB3FD}" sibTransId="{27FD3D40-9AE1-492B-BC5E-2918EE227CD1}"/>
    <dgm:cxn modelId="{EC520E99-6627-42E5-92CB-627980AA4A57}" type="presParOf" srcId="{32485096-C130-47EF-AEDC-DC191FA7EAB7}" destId="{161D1863-6FB9-4C62-AFAF-8711891B4DDF}" srcOrd="0" destOrd="0" presId="urn:microsoft.com/office/officeart/2005/8/layout/process2"/>
    <dgm:cxn modelId="{DA0EE794-C3E2-49FA-8930-E98EAFEFDCB2}" type="presParOf" srcId="{32485096-C130-47EF-AEDC-DC191FA7EAB7}" destId="{F6A79066-1F69-4FCD-A481-AC6193D14AEE}" srcOrd="1" destOrd="0" presId="urn:microsoft.com/office/officeart/2005/8/layout/process2"/>
    <dgm:cxn modelId="{1A7421DE-E28F-4392-BE76-17A11C0C0860}" type="presParOf" srcId="{F6A79066-1F69-4FCD-A481-AC6193D14AEE}" destId="{6006B641-9724-4052-AB52-2E03333F7705}" srcOrd="0" destOrd="0" presId="urn:microsoft.com/office/officeart/2005/8/layout/process2"/>
    <dgm:cxn modelId="{DA609F56-C160-4052-8D52-EA9F4AB3E6C4}" type="presParOf" srcId="{32485096-C130-47EF-AEDC-DC191FA7EAB7}" destId="{0EF6BE00-43F4-41C3-BEDD-547729BD68EF}" srcOrd="2" destOrd="0" presId="urn:microsoft.com/office/officeart/2005/8/layout/process2"/>
    <dgm:cxn modelId="{BE158E2C-AC4C-4B7B-8F1F-374C9AFC7791}" type="presParOf" srcId="{32485096-C130-47EF-AEDC-DC191FA7EAB7}" destId="{05386F67-59CD-43A2-BA38-7AB0B58A2B89}" srcOrd="3" destOrd="0" presId="urn:microsoft.com/office/officeart/2005/8/layout/process2"/>
    <dgm:cxn modelId="{954F925F-0424-402D-9B51-0044991FD72A}" type="presParOf" srcId="{05386F67-59CD-43A2-BA38-7AB0B58A2B89}" destId="{1B0D78D7-0448-4DBB-B69A-37BAD63BC3B9}" srcOrd="0" destOrd="0" presId="urn:microsoft.com/office/officeart/2005/8/layout/process2"/>
    <dgm:cxn modelId="{FB9016CB-33A9-4E93-AA5E-3B118CDF69A2}" type="presParOf" srcId="{32485096-C130-47EF-AEDC-DC191FA7EAB7}" destId="{42AE6DFF-AB7E-4EDB-96E2-31ABF2AE41C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4241F-0469-4737-9DE6-7B2D4987E584}">
      <dsp:nvSpPr>
        <dsp:cNvPr id="0" name=""/>
        <dsp:cNvSpPr/>
      </dsp:nvSpPr>
      <dsp:spPr>
        <a:xfrm>
          <a:off x="0" y="714344"/>
          <a:ext cx="3944099" cy="6265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КРИТЕРИИ ОТБОРА</a:t>
          </a:r>
          <a:endParaRPr lang="ru-RU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51" y="732695"/>
        <a:ext cx="3907397" cy="589854"/>
      </dsp:txXfrm>
    </dsp:sp>
    <dsp:sp modelId="{06BA6605-BA95-4C35-966F-41FE52221C00}">
      <dsp:nvSpPr>
        <dsp:cNvPr id="0" name=""/>
        <dsp:cNvSpPr/>
      </dsp:nvSpPr>
      <dsp:spPr>
        <a:xfrm rot="5352471">
          <a:off x="1913856" y="1414671"/>
          <a:ext cx="128605" cy="10964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4098B3-B8A7-491B-BB55-DD9DFC60E263}">
      <dsp:nvSpPr>
        <dsp:cNvPr id="0" name=""/>
        <dsp:cNvSpPr/>
      </dsp:nvSpPr>
      <dsp:spPr>
        <a:xfrm>
          <a:off x="12219" y="1598088"/>
          <a:ext cx="3944099" cy="62655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Международный </a:t>
          </a:r>
          <a:b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опыт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70" y="1616439"/>
        <a:ext cx="3907397" cy="589854"/>
      </dsp:txXfrm>
    </dsp:sp>
    <dsp:sp modelId="{08230775-A1F2-452F-B716-958B29226D37}">
      <dsp:nvSpPr>
        <dsp:cNvPr id="0" name=""/>
        <dsp:cNvSpPr/>
      </dsp:nvSpPr>
      <dsp:spPr>
        <a:xfrm rot="5400000">
          <a:off x="1929445" y="2279469"/>
          <a:ext cx="109647" cy="10964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E5D8C2-1D5A-44E0-AE9A-BF13812963CE}">
      <dsp:nvSpPr>
        <dsp:cNvPr id="0" name=""/>
        <dsp:cNvSpPr/>
      </dsp:nvSpPr>
      <dsp:spPr>
        <a:xfrm>
          <a:off x="2131" y="2443940"/>
          <a:ext cx="3964274" cy="62655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4">
              <a:tint val="40000"/>
              <a:alpha val="90000"/>
              <a:hueOff val="2878480"/>
              <a:satOff val="-15315"/>
              <a:lumOff val="-8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Вклад в ВВП </a:t>
          </a:r>
          <a:endParaRPr lang="ru-RU" sz="2000" kern="1200" dirty="0"/>
        </a:p>
      </dsp:txBody>
      <dsp:txXfrm>
        <a:off x="20482" y="2462291"/>
        <a:ext cx="3927572" cy="589854"/>
      </dsp:txXfrm>
    </dsp:sp>
    <dsp:sp modelId="{E26EBD91-F250-4CAE-A077-716DA733E8C5}">
      <dsp:nvSpPr>
        <dsp:cNvPr id="0" name=""/>
        <dsp:cNvSpPr/>
      </dsp:nvSpPr>
      <dsp:spPr>
        <a:xfrm rot="5400000">
          <a:off x="1929445" y="3125320"/>
          <a:ext cx="109647" cy="10964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29174A-C718-4854-8014-E73980F09F5A}">
      <dsp:nvSpPr>
        <dsp:cNvPr id="0" name=""/>
        <dsp:cNvSpPr/>
      </dsp:nvSpPr>
      <dsp:spPr>
        <a:xfrm>
          <a:off x="12219" y="3289791"/>
          <a:ext cx="3944099" cy="62655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Уровень концентрации рынка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70" y="3308142"/>
        <a:ext cx="3907397" cy="589854"/>
      </dsp:txXfrm>
    </dsp:sp>
    <dsp:sp modelId="{FDCAE0A1-B852-4589-99BE-218444A40CA7}">
      <dsp:nvSpPr>
        <dsp:cNvPr id="0" name=""/>
        <dsp:cNvSpPr/>
      </dsp:nvSpPr>
      <dsp:spPr>
        <a:xfrm rot="5400000">
          <a:off x="1929445" y="3971172"/>
          <a:ext cx="109647" cy="10964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8B626D-3AC9-4685-8CFC-B6B8CBF11B55}">
      <dsp:nvSpPr>
        <dsp:cNvPr id="0" name=""/>
        <dsp:cNvSpPr/>
      </dsp:nvSpPr>
      <dsp:spPr>
        <a:xfrm>
          <a:off x="12219" y="4135643"/>
          <a:ext cx="3944099" cy="62655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4">
              <a:tint val="40000"/>
              <a:alpha val="90000"/>
              <a:hueOff val="8635439"/>
              <a:satOff val="-45946"/>
              <a:lumOff val="-26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Превышение цен над уровнем инфляции</a:t>
          </a:r>
          <a:endParaRPr lang="en-US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70" y="4153994"/>
        <a:ext cx="3907397" cy="589854"/>
      </dsp:txXfrm>
    </dsp:sp>
    <dsp:sp modelId="{9F7CF385-3003-4423-BBEA-953AA1D89B7A}">
      <dsp:nvSpPr>
        <dsp:cNvPr id="0" name=""/>
        <dsp:cNvSpPr/>
      </dsp:nvSpPr>
      <dsp:spPr>
        <a:xfrm rot="5400000">
          <a:off x="1929445" y="4817024"/>
          <a:ext cx="109647" cy="10964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F692E0-7A9A-4075-86E9-8BB325BBC9BC}">
      <dsp:nvSpPr>
        <dsp:cNvPr id="0" name=""/>
        <dsp:cNvSpPr/>
      </dsp:nvSpPr>
      <dsp:spPr>
        <a:xfrm>
          <a:off x="12219" y="4981495"/>
          <a:ext cx="3944099" cy="62655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Мотивированные жалобы</a:t>
          </a:r>
          <a:endParaRPr lang="en-US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70" y="4999846"/>
        <a:ext cx="3907397" cy="589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D1863-6FB9-4C62-AFAF-8711891B4DDF}">
      <dsp:nvSpPr>
        <dsp:cNvPr id="0" name=""/>
        <dsp:cNvSpPr/>
      </dsp:nvSpPr>
      <dsp:spPr>
        <a:xfrm>
          <a:off x="0" y="0"/>
          <a:ext cx="3600400" cy="8820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179 тыс.</a:t>
          </a:r>
        </a:p>
      </dsp:txBody>
      <dsp:txXfrm>
        <a:off x="25836" y="25836"/>
        <a:ext cx="3548728" cy="830425"/>
      </dsp:txXfrm>
    </dsp:sp>
    <dsp:sp modelId="{F6A79066-1F69-4FCD-A481-AC6193D14AEE}">
      <dsp:nvSpPr>
        <dsp:cNvPr id="0" name=""/>
        <dsp:cNvSpPr/>
      </dsp:nvSpPr>
      <dsp:spPr>
        <a:xfrm rot="5400000">
          <a:off x="1634806" y="904150"/>
          <a:ext cx="330786" cy="396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681116" y="937229"/>
        <a:ext cx="238166" cy="231550"/>
      </dsp:txXfrm>
    </dsp:sp>
    <dsp:sp modelId="{0EF6BE00-43F4-41C3-BEDD-547729BD68EF}">
      <dsp:nvSpPr>
        <dsp:cNvPr id="0" name=""/>
        <dsp:cNvSpPr/>
      </dsp:nvSpPr>
      <dsp:spPr>
        <a:xfrm>
          <a:off x="0" y="1323147"/>
          <a:ext cx="3600400" cy="8820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196 тыс.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Наценка 10%</a:t>
          </a:r>
        </a:p>
      </dsp:txBody>
      <dsp:txXfrm>
        <a:off x="25836" y="1348983"/>
        <a:ext cx="3548728" cy="830425"/>
      </dsp:txXfrm>
    </dsp:sp>
    <dsp:sp modelId="{05386F67-59CD-43A2-BA38-7AB0B58A2B89}">
      <dsp:nvSpPr>
        <dsp:cNvPr id="0" name=""/>
        <dsp:cNvSpPr/>
      </dsp:nvSpPr>
      <dsp:spPr>
        <a:xfrm rot="5400000">
          <a:off x="1634806" y="2227297"/>
          <a:ext cx="330786" cy="396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681116" y="2260376"/>
        <a:ext cx="238166" cy="231550"/>
      </dsp:txXfrm>
    </dsp:sp>
    <dsp:sp modelId="{42AE6DFF-AB7E-4EDB-96E2-31ABF2AE41C6}">
      <dsp:nvSpPr>
        <dsp:cNvPr id="0" name=""/>
        <dsp:cNvSpPr/>
      </dsp:nvSpPr>
      <dsp:spPr>
        <a:xfrm>
          <a:off x="0" y="2646293"/>
          <a:ext cx="3600400" cy="8820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272 тыс.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Наценка 38%</a:t>
          </a:r>
        </a:p>
      </dsp:txBody>
      <dsp:txXfrm>
        <a:off x="25836" y="2672129"/>
        <a:ext cx="3548728" cy="830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D1863-6FB9-4C62-AFAF-8711891B4DDF}">
      <dsp:nvSpPr>
        <dsp:cNvPr id="0" name=""/>
        <dsp:cNvSpPr/>
      </dsp:nvSpPr>
      <dsp:spPr>
        <a:xfrm>
          <a:off x="0" y="4775"/>
          <a:ext cx="3600400" cy="88779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ДАВАЛЕЦ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02" y="30777"/>
        <a:ext cx="3548396" cy="835786"/>
      </dsp:txXfrm>
    </dsp:sp>
    <dsp:sp modelId="{F6A79066-1F69-4FCD-A481-AC6193D14AEE}">
      <dsp:nvSpPr>
        <dsp:cNvPr id="0" name=""/>
        <dsp:cNvSpPr/>
      </dsp:nvSpPr>
      <dsp:spPr>
        <a:xfrm rot="5400000">
          <a:off x="1633739" y="914760"/>
          <a:ext cx="332921" cy="399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680348" y="948052"/>
        <a:ext cx="239703" cy="233045"/>
      </dsp:txXfrm>
    </dsp:sp>
    <dsp:sp modelId="{0EF6BE00-43F4-41C3-BEDD-547729BD68EF}">
      <dsp:nvSpPr>
        <dsp:cNvPr id="0" name=""/>
        <dsp:cNvSpPr/>
      </dsp:nvSpPr>
      <dsp:spPr>
        <a:xfrm>
          <a:off x="0" y="1336461"/>
          <a:ext cx="3600400" cy="88779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ПОСТАВЩИК</a:t>
          </a:r>
        </a:p>
      </dsp:txBody>
      <dsp:txXfrm>
        <a:off x="26002" y="1362463"/>
        <a:ext cx="3548396" cy="835786"/>
      </dsp:txXfrm>
    </dsp:sp>
    <dsp:sp modelId="{05386F67-59CD-43A2-BA38-7AB0B58A2B89}">
      <dsp:nvSpPr>
        <dsp:cNvPr id="0" name=""/>
        <dsp:cNvSpPr/>
      </dsp:nvSpPr>
      <dsp:spPr>
        <a:xfrm rot="5400000">
          <a:off x="1633739" y="2246447"/>
          <a:ext cx="332921" cy="399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35647"/>
            <a:satOff val="-313"/>
            <a:lumOff val="99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680348" y="2279739"/>
        <a:ext cx="239703" cy="233045"/>
      </dsp:txXfrm>
    </dsp:sp>
    <dsp:sp modelId="{42AE6DFF-AB7E-4EDB-96E2-31ABF2AE41C6}">
      <dsp:nvSpPr>
        <dsp:cNvPr id="0" name=""/>
        <dsp:cNvSpPr/>
      </dsp:nvSpPr>
      <dsp:spPr>
        <a:xfrm>
          <a:off x="0" y="2668147"/>
          <a:ext cx="3600400" cy="88779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АЭРОПОРТ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02" y="2694149"/>
        <a:ext cx="3548396" cy="835786"/>
      </dsp:txXfrm>
    </dsp:sp>
    <dsp:sp modelId="{BF18A7CD-7FE2-4C31-A06F-77C9869B6E88}">
      <dsp:nvSpPr>
        <dsp:cNvPr id="0" name=""/>
        <dsp:cNvSpPr/>
      </dsp:nvSpPr>
      <dsp:spPr>
        <a:xfrm rot="5400000">
          <a:off x="1631948" y="3580520"/>
          <a:ext cx="336503" cy="399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1295"/>
            <a:satOff val="-626"/>
            <a:lumOff val="198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1680349" y="3612021"/>
        <a:ext cx="239703" cy="235552"/>
      </dsp:txXfrm>
    </dsp:sp>
    <dsp:sp modelId="{DE248C80-1559-410C-BFF5-F5E5598FB0B8}">
      <dsp:nvSpPr>
        <dsp:cNvPr id="0" name=""/>
        <dsp:cNvSpPr/>
      </dsp:nvSpPr>
      <dsp:spPr>
        <a:xfrm>
          <a:off x="0" y="4004609"/>
          <a:ext cx="3600400" cy="88779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АВИАКОМПАНИЯ</a:t>
          </a:r>
          <a:br>
            <a:rPr lang="kk-KZ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kk-KZ" sz="18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(за исключени</a:t>
          </a:r>
          <a:r>
            <a:rPr lang="ru-RU" sz="18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kk-KZ" sz="18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 Эйр Астана </a:t>
          </a:r>
          <a:r>
            <a:rPr lang="en-US" sz="18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kk-KZ" sz="18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en-US" sz="18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Scat</a:t>
          </a:r>
          <a:r>
            <a:rPr lang="ru-RU" sz="18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напрямую от давальцев</a:t>
          </a:r>
          <a:r>
            <a:rPr lang="kk-KZ" sz="18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800" b="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02" y="4030611"/>
        <a:ext cx="3548396" cy="8357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D1863-6FB9-4C62-AFAF-8711891B4DDF}">
      <dsp:nvSpPr>
        <dsp:cNvPr id="0" name=""/>
        <dsp:cNvSpPr/>
      </dsp:nvSpPr>
      <dsp:spPr>
        <a:xfrm>
          <a:off x="0" y="0"/>
          <a:ext cx="3600400" cy="8820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179 тыс.</a:t>
          </a:r>
        </a:p>
      </dsp:txBody>
      <dsp:txXfrm>
        <a:off x="25836" y="25836"/>
        <a:ext cx="3548728" cy="830425"/>
      </dsp:txXfrm>
    </dsp:sp>
    <dsp:sp modelId="{F6A79066-1F69-4FCD-A481-AC6193D14AEE}">
      <dsp:nvSpPr>
        <dsp:cNvPr id="0" name=""/>
        <dsp:cNvSpPr/>
      </dsp:nvSpPr>
      <dsp:spPr>
        <a:xfrm rot="5400000">
          <a:off x="1634806" y="904150"/>
          <a:ext cx="330786" cy="396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681116" y="937229"/>
        <a:ext cx="238166" cy="231550"/>
      </dsp:txXfrm>
    </dsp:sp>
    <dsp:sp modelId="{0EF6BE00-43F4-41C3-BEDD-547729BD68EF}">
      <dsp:nvSpPr>
        <dsp:cNvPr id="0" name=""/>
        <dsp:cNvSpPr/>
      </dsp:nvSpPr>
      <dsp:spPr>
        <a:xfrm>
          <a:off x="0" y="1323147"/>
          <a:ext cx="3600400" cy="8820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238 тыс.</a:t>
          </a:r>
          <a:b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Наценка 33%</a:t>
          </a:r>
        </a:p>
      </dsp:txBody>
      <dsp:txXfrm>
        <a:off x="25836" y="1348983"/>
        <a:ext cx="3548728" cy="830425"/>
      </dsp:txXfrm>
    </dsp:sp>
    <dsp:sp modelId="{05386F67-59CD-43A2-BA38-7AB0B58A2B89}">
      <dsp:nvSpPr>
        <dsp:cNvPr id="0" name=""/>
        <dsp:cNvSpPr/>
      </dsp:nvSpPr>
      <dsp:spPr>
        <a:xfrm rot="5400000">
          <a:off x="1634806" y="2227297"/>
          <a:ext cx="330786" cy="396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681116" y="2260376"/>
        <a:ext cx="238166" cy="231550"/>
      </dsp:txXfrm>
    </dsp:sp>
    <dsp:sp modelId="{42AE6DFF-AB7E-4EDB-96E2-31ABF2AE41C6}">
      <dsp:nvSpPr>
        <dsp:cNvPr id="0" name=""/>
        <dsp:cNvSpPr/>
      </dsp:nvSpPr>
      <dsp:spPr>
        <a:xfrm>
          <a:off x="0" y="2646293"/>
          <a:ext cx="3600400" cy="8820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247 тыс.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Наценка 4%</a:t>
          </a:r>
        </a:p>
      </dsp:txBody>
      <dsp:txXfrm>
        <a:off x="25836" y="2672129"/>
        <a:ext cx="3548728" cy="830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0.59586</cdr:x>
      <cdr:y>0.14819</cdr:y>
    </cdr:from>
    <cdr:to>
      <cdr:x>0.84456</cdr:x>
      <cdr:y>0.4936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0843" y="3923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0.61545</cdr:x>
      <cdr:y>0.11759</cdr:y>
    </cdr:from>
    <cdr:to>
      <cdr:x>0.86414</cdr:x>
      <cdr:y>0.463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62851" y="3113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0.57628</cdr:x>
      <cdr:y>0.14819</cdr:y>
    </cdr:from>
    <cdr:to>
      <cdr:x>0.82497</cdr:x>
      <cdr:y>0.4936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18835" y="3923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0.57628</cdr:x>
      <cdr:y>0.09039</cdr:y>
    </cdr:from>
    <cdr:to>
      <cdr:x>0.82497</cdr:x>
      <cdr:y>0.4358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18835" y="2393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0.46424</cdr:x>
      <cdr:y>0.18853</cdr:y>
    </cdr:from>
    <cdr:to>
      <cdr:x>0.76864</cdr:x>
      <cdr:y>0.33788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19539" y="647219"/>
          <a:ext cx="1193069" cy="512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Gazprom </a:t>
          </a:r>
          <a:endParaRPr lang="ru-RU" sz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Schweiz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AG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0.6742</cdr:x>
      <cdr:y>0.56683</cdr:y>
    </cdr:from>
    <cdr:to>
      <cdr:x>0.9229</cdr:x>
      <cdr:y>0.91224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78875" y="15006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0.61654</cdr:x>
      <cdr:y>0.5</cdr:y>
    </cdr:from>
    <cdr:to>
      <cdr:x>0.79592</cdr:x>
      <cdr:y>0.65795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416486" y="1716479"/>
          <a:ext cx="703067" cy="542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ТОО </a:t>
          </a:r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Каз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Рос Газ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0.23153</cdr:x>
      <cdr:y>0.23688</cdr:y>
    </cdr:from>
    <cdr:to>
      <cdr:x>0.44696</cdr:x>
      <cdr:y>0.31363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907444" y="813192"/>
          <a:ext cx="844359" cy="263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Прочие 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0.13931</cdr:x>
      <cdr:y>0.5</cdr:y>
    </cdr:from>
    <cdr:to>
      <cdr:x>0.38564</cdr:x>
      <cdr:y>0.59563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46017" y="1716479"/>
          <a:ext cx="965469" cy="328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Кашаган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0.24883</cdr:x>
      <cdr:y>0.67065</cdr:y>
    </cdr:from>
    <cdr:to>
      <cdr:x>0.66011</cdr:x>
      <cdr:y>0.84409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975272" y="2302318"/>
          <a:ext cx="1611975" cy="595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АО СНПС</a:t>
          </a:r>
        </a:p>
        <a:p xmlns:a="http://schemas.openxmlformats.org/drawingml/2006/main">
          <a:pPr algn="ctr"/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Актобемунайгаз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0.63503</cdr:x>
      <cdr:y>0.11759</cdr:y>
    </cdr:from>
    <cdr:to>
      <cdr:x>0.88373</cdr:x>
      <cdr:y>0.58155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4859" y="311313"/>
          <a:ext cx="914400" cy="1228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0.59586</cdr:x>
      <cdr:y>0.14819</cdr:y>
    </cdr:from>
    <cdr:to>
      <cdr:x>0.84456</cdr:x>
      <cdr:y>0.4936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0843" y="3923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0.61545</cdr:x>
      <cdr:y>0.11759</cdr:y>
    </cdr:from>
    <cdr:to>
      <cdr:x>0.86414</cdr:x>
      <cdr:y>0.463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62851" y="3113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0.63503</cdr:x>
      <cdr:y>0.2808</cdr:y>
    </cdr:from>
    <cdr:to>
      <cdr:x>0.88373</cdr:x>
      <cdr:y>0.6262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34859" y="7433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0.57628</cdr:x>
      <cdr:y>0.14819</cdr:y>
    </cdr:from>
    <cdr:to>
      <cdr:x>0.82497</cdr:x>
      <cdr:y>0.4936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18835" y="3923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0.57628</cdr:x>
      <cdr:y>0.09039</cdr:y>
    </cdr:from>
    <cdr:to>
      <cdr:x>0.82497</cdr:x>
      <cdr:y>0.4358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18835" y="2393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0.6742</cdr:x>
      <cdr:y>0.56683</cdr:y>
    </cdr:from>
    <cdr:to>
      <cdr:x>0.9229</cdr:x>
      <cdr:y>0.91224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78875" y="15006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0.63503</cdr:x>
      <cdr:y>0.11759</cdr:y>
    </cdr:from>
    <cdr:to>
      <cdr:x>0.88373</cdr:x>
      <cdr:y>0.58155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334859" y="311313"/>
          <a:ext cx="914400" cy="1228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0.59586</cdr:x>
      <cdr:y>0.14819</cdr:y>
    </cdr:from>
    <cdr:to>
      <cdr:x>0.84456</cdr:x>
      <cdr:y>0.4936</cdr:y>
    </cdr:to>
    <cdr:sp macro="" textlink="">
      <cdr:nvSpPr>
        <cdr:cNvPr id="15" name="TextBox 2"/>
        <cdr:cNvSpPr txBox="1"/>
      </cdr:nvSpPr>
      <cdr:spPr>
        <a:xfrm xmlns:a="http://schemas.openxmlformats.org/drawingml/2006/main">
          <a:off x="2190843" y="3923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0.61545</cdr:x>
      <cdr:y>0.11759</cdr:y>
    </cdr:from>
    <cdr:to>
      <cdr:x>0.86414</cdr:x>
      <cdr:y>0.463</cdr:y>
    </cdr:to>
    <cdr:sp macro="" textlink="">
      <cdr:nvSpPr>
        <cdr:cNvPr id="16" name="TextBox 3"/>
        <cdr:cNvSpPr txBox="1"/>
      </cdr:nvSpPr>
      <cdr:spPr>
        <a:xfrm xmlns:a="http://schemas.openxmlformats.org/drawingml/2006/main">
          <a:off x="2262851" y="3113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0.63503</cdr:x>
      <cdr:y>0.2808</cdr:y>
    </cdr:from>
    <cdr:to>
      <cdr:x>0.88373</cdr:x>
      <cdr:y>0.6262</cdr:y>
    </cdr:to>
    <cdr:sp macro="" textlink="">
      <cdr:nvSpPr>
        <cdr:cNvPr id="17" name="TextBox 4"/>
        <cdr:cNvSpPr txBox="1"/>
      </cdr:nvSpPr>
      <cdr:spPr>
        <a:xfrm xmlns:a="http://schemas.openxmlformats.org/drawingml/2006/main">
          <a:off x="2334859" y="7433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0.57628</cdr:x>
      <cdr:y>0.14819</cdr:y>
    </cdr:from>
    <cdr:to>
      <cdr:x>0.82497</cdr:x>
      <cdr:y>0.4936</cdr:y>
    </cdr:to>
    <cdr:sp macro="" textlink="">
      <cdr:nvSpPr>
        <cdr:cNvPr id="18" name="TextBox 5"/>
        <cdr:cNvSpPr txBox="1"/>
      </cdr:nvSpPr>
      <cdr:spPr>
        <a:xfrm xmlns:a="http://schemas.openxmlformats.org/drawingml/2006/main">
          <a:off x="2118835" y="3923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0.57628</cdr:x>
      <cdr:y>0.09039</cdr:y>
    </cdr:from>
    <cdr:to>
      <cdr:x>0.82497</cdr:x>
      <cdr:y>0.4358</cdr:y>
    </cdr:to>
    <cdr:sp macro="" textlink="">
      <cdr:nvSpPr>
        <cdr:cNvPr id="19" name="TextBox 6"/>
        <cdr:cNvSpPr txBox="1"/>
      </cdr:nvSpPr>
      <cdr:spPr>
        <a:xfrm xmlns:a="http://schemas.openxmlformats.org/drawingml/2006/main">
          <a:off x="2118835" y="2393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0.6742</cdr:x>
      <cdr:y>0.56683</cdr:y>
    </cdr:from>
    <cdr:to>
      <cdr:x>0.9229</cdr:x>
      <cdr:y>0.91224</cdr:y>
    </cdr:to>
    <cdr:sp macro="" textlink="">
      <cdr:nvSpPr>
        <cdr:cNvPr id="20" name="TextBox 8"/>
        <cdr:cNvSpPr txBox="1"/>
      </cdr:nvSpPr>
      <cdr:spPr>
        <a:xfrm xmlns:a="http://schemas.openxmlformats.org/drawingml/2006/main">
          <a:off x="2478875" y="15006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0.63503</cdr:x>
      <cdr:y>0.11759</cdr:y>
    </cdr:from>
    <cdr:to>
      <cdr:x>0.88373</cdr:x>
      <cdr:y>0.58155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4859" y="311313"/>
          <a:ext cx="914400" cy="1228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0.59586</cdr:x>
      <cdr:y>0.14819</cdr:y>
    </cdr:from>
    <cdr:to>
      <cdr:x>0.84456</cdr:x>
      <cdr:y>0.4936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0843" y="3923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0.61545</cdr:x>
      <cdr:y>0.11759</cdr:y>
    </cdr:from>
    <cdr:to>
      <cdr:x>0.86414</cdr:x>
      <cdr:y>0.463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62851" y="3113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0.63503</cdr:x>
      <cdr:y>0.2808</cdr:y>
    </cdr:from>
    <cdr:to>
      <cdr:x>0.88373</cdr:x>
      <cdr:y>0.6262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34859" y="7433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0.57628</cdr:x>
      <cdr:y>0.14819</cdr:y>
    </cdr:from>
    <cdr:to>
      <cdr:x>0.82497</cdr:x>
      <cdr:y>0.4936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18835" y="3923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0.57628</cdr:x>
      <cdr:y>0.09039</cdr:y>
    </cdr:from>
    <cdr:to>
      <cdr:x>0.82497</cdr:x>
      <cdr:y>0.4358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18835" y="2393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0.6742</cdr:x>
      <cdr:y>0.56683</cdr:y>
    </cdr:from>
    <cdr:to>
      <cdr:x>0.9229</cdr:x>
      <cdr:y>0.91224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78875" y="15006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0.63503</cdr:x>
      <cdr:y>0.11759</cdr:y>
    </cdr:from>
    <cdr:to>
      <cdr:x>0.88373</cdr:x>
      <cdr:y>0.58155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334859" y="311313"/>
          <a:ext cx="914400" cy="1228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0.59586</cdr:x>
      <cdr:y>0.14819</cdr:y>
    </cdr:from>
    <cdr:to>
      <cdr:x>0.84456</cdr:x>
      <cdr:y>0.4936</cdr:y>
    </cdr:to>
    <cdr:sp macro="" textlink="">
      <cdr:nvSpPr>
        <cdr:cNvPr id="15" name="TextBox 2"/>
        <cdr:cNvSpPr txBox="1"/>
      </cdr:nvSpPr>
      <cdr:spPr>
        <a:xfrm xmlns:a="http://schemas.openxmlformats.org/drawingml/2006/main">
          <a:off x="2190843" y="3923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0.61545</cdr:x>
      <cdr:y>0.11759</cdr:y>
    </cdr:from>
    <cdr:to>
      <cdr:x>0.86414</cdr:x>
      <cdr:y>0.463</cdr:y>
    </cdr:to>
    <cdr:sp macro="" textlink="">
      <cdr:nvSpPr>
        <cdr:cNvPr id="16" name="TextBox 3"/>
        <cdr:cNvSpPr txBox="1"/>
      </cdr:nvSpPr>
      <cdr:spPr>
        <a:xfrm xmlns:a="http://schemas.openxmlformats.org/drawingml/2006/main">
          <a:off x="2262851" y="3113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0.63503</cdr:x>
      <cdr:y>0.2808</cdr:y>
    </cdr:from>
    <cdr:to>
      <cdr:x>0.88373</cdr:x>
      <cdr:y>0.6262</cdr:y>
    </cdr:to>
    <cdr:sp macro="" textlink="">
      <cdr:nvSpPr>
        <cdr:cNvPr id="17" name="TextBox 4"/>
        <cdr:cNvSpPr txBox="1"/>
      </cdr:nvSpPr>
      <cdr:spPr>
        <a:xfrm xmlns:a="http://schemas.openxmlformats.org/drawingml/2006/main">
          <a:off x="2334859" y="7433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0.57628</cdr:x>
      <cdr:y>0.14819</cdr:y>
    </cdr:from>
    <cdr:to>
      <cdr:x>0.82497</cdr:x>
      <cdr:y>0.4936</cdr:y>
    </cdr:to>
    <cdr:sp macro="" textlink="">
      <cdr:nvSpPr>
        <cdr:cNvPr id="18" name="TextBox 5"/>
        <cdr:cNvSpPr txBox="1"/>
      </cdr:nvSpPr>
      <cdr:spPr>
        <a:xfrm xmlns:a="http://schemas.openxmlformats.org/drawingml/2006/main">
          <a:off x="2118835" y="3923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0.57628</cdr:x>
      <cdr:y>0.09039</cdr:y>
    </cdr:from>
    <cdr:to>
      <cdr:x>0.82497</cdr:x>
      <cdr:y>0.4358</cdr:y>
    </cdr:to>
    <cdr:sp macro="" textlink="">
      <cdr:nvSpPr>
        <cdr:cNvPr id="19" name="TextBox 6"/>
        <cdr:cNvSpPr txBox="1"/>
      </cdr:nvSpPr>
      <cdr:spPr>
        <a:xfrm xmlns:a="http://schemas.openxmlformats.org/drawingml/2006/main">
          <a:off x="2118835" y="2393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0.6742</cdr:x>
      <cdr:y>0.56683</cdr:y>
    </cdr:from>
    <cdr:to>
      <cdr:x>0.9229</cdr:x>
      <cdr:y>0.91224</cdr:y>
    </cdr:to>
    <cdr:sp macro="" textlink="">
      <cdr:nvSpPr>
        <cdr:cNvPr id="20" name="TextBox 8"/>
        <cdr:cNvSpPr txBox="1"/>
      </cdr:nvSpPr>
      <cdr:spPr>
        <a:xfrm xmlns:a="http://schemas.openxmlformats.org/drawingml/2006/main">
          <a:off x="2478875" y="15006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0.32308</cdr:x>
      <cdr:y>0.7009</cdr:y>
    </cdr:from>
    <cdr:to>
      <cdr:x>1</cdr:x>
      <cdr:y>0.89685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35138" y="2642045"/>
          <a:ext cx="2587911" cy="738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2 частных перевозчика в пилотном режиме  с долей  на рынке менее 1%</a:t>
          </a:r>
        </a:p>
      </cdr:txBody>
    </cdr:sp>
  </cdr:relSizeAnchor>
  <cdr:relSizeAnchor xmlns:cdr="http://schemas.openxmlformats.org/drawingml/2006/chartDrawing">
    <cdr:from>
      <cdr:x>0.00251</cdr:x>
      <cdr:y>0.07947</cdr:y>
    </cdr:from>
    <cdr:to>
      <cdr:x>0.63782</cdr:x>
      <cdr:y>0.25094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9595" y="299582"/>
          <a:ext cx="2428805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АО «КТЖ-Грузовые перевозки»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1"/>
            <a:ext cx="2947988" cy="500062"/>
          </a:xfrm>
          <a:prstGeom prst="rect">
            <a:avLst/>
          </a:prstGeom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31"/>
            <a:ext cx="2946400" cy="500062"/>
          </a:xfrm>
          <a:prstGeom prst="rect">
            <a:avLst/>
          </a:prstGeom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9A49FF0-753C-4A01-935D-BBC36359874C}" type="datetimeFigureOut">
              <a:rPr lang="ru-RU" altLang="ru-RU"/>
              <a:pPr>
                <a:defRPr/>
              </a:pPr>
              <a:t>10.02.2022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95"/>
            <a:ext cx="2947988" cy="500061"/>
          </a:xfrm>
          <a:prstGeom prst="rect">
            <a:avLst/>
          </a:prstGeom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95"/>
            <a:ext cx="2946400" cy="500061"/>
          </a:xfrm>
          <a:prstGeom prst="rect">
            <a:avLst/>
          </a:prstGeom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832628-14CB-41D5-A2B2-D980D216BF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6811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1"/>
            <a:ext cx="2947988" cy="500062"/>
          </a:xfrm>
          <a:prstGeom prst="rect">
            <a:avLst/>
          </a:prstGeom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31"/>
            <a:ext cx="2946400" cy="500062"/>
          </a:xfrm>
          <a:prstGeom prst="rect">
            <a:avLst/>
          </a:prstGeom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DC20D76-0195-40DB-AA08-442E92AEF62A}" type="datetimeFigureOut">
              <a:rPr lang="ru-RU" altLang="ru-RU"/>
              <a:pPr>
                <a:defRPr/>
              </a:pPr>
              <a:t>10.02.2022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7" tIns="45984" rIns="91967" bIns="4598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8407"/>
            <a:ext cx="5438775" cy="3910013"/>
          </a:xfrm>
          <a:prstGeom prst="rect">
            <a:avLst/>
          </a:prstGeom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95"/>
            <a:ext cx="2947988" cy="500061"/>
          </a:xfrm>
          <a:prstGeom prst="rect">
            <a:avLst/>
          </a:prstGeom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95"/>
            <a:ext cx="2946400" cy="500061"/>
          </a:xfrm>
          <a:prstGeom prst="rect">
            <a:avLst/>
          </a:prstGeom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AFDAC0F-5860-4949-841C-8ED6F1AE18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4075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75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75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7575" algn="l" defTabSz="9175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6363" algn="l" defTabSz="9175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36738" algn="l" defTabSz="9175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98134" algn="l" defTabSz="919254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6pPr>
    <a:lvl7pPr marL="2757759" algn="l" defTabSz="919254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7pPr>
    <a:lvl8pPr marL="3217385" algn="l" defTabSz="919254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8pPr>
    <a:lvl9pPr marL="3677011" algn="l" defTabSz="919254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14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945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324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55C7-4FC1-4C37-A7B8-CF9329C3B51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16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55C7-4FC1-4C37-A7B8-CF9329C3B51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0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48E-5687-40A7-9192-5E0CFD74AD8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46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55C7-4FC1-4C37-A7B8-CF9329C3B51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56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55C7-4FC1-4C37-A7B8-CF9329C3B51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6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1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21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FDAC0F-5860-4949-841C-8ED6F1AE18D1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7178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97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472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62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206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982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85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6F4E8-E5A0-4118-9D7C-424D72D857B0}" type="datetime1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C89173-6B20-4D62-A630-5DBF20B8E2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80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3A1A4-6379-41E9-8DF9-58E8CBF6B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847A12-6F63-4E2D-8143-A33346BB9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97FB9E-BCF1-44A4-96CD-8B10FEFD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B25A-07FE-42AA-A00D-D1ACC4360973}" type="datetime1">
              <a:rPr lang="ru-KZ" smtClean="0"/>
              <a:t>02/10/2022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5029FB-21DB-4C1B-8098-E03ED9A5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4F7C9-2E57-4ADA-8BA3-4B439104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1461-45F2-46FA-B77A-886D61E6A6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311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A0E8-BAB1-48AF-959B-DE12B3ECA3F1}" type="datetime1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FDB-2DD6-4FA3-8EBB-F0AAEB92A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2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93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20" r:id="rId1"/>
    <p:sldLayoutId id="2147487328" r:id="rId2"/>
    <p:sldLayoutId id="2147487330" r:id="rId3"/>
    <p:sldLayoutId id="2147487331" r:id="rId4"/>
  </p:sldLayoutIdLst>
  <p:hf hdr="0" ftr="0" dt="0"/>
  <p:txStyles>
    <p:titleStyle>
      <a:lvl1pPr algn="l" defTabSz="9144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9" indent="-228609" algn="l" defTabSz="9144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7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5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3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2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9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5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4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2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18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.png"/><Relationship Id="rId5" Type="http://schemas.openxmlformats.org/officeDocument/2006/relationships/image" Target="../media/image22.png"/><Relationship Id="rId10" Type="http://schemas.openxmlformats.org/officeDocument/2006/relationships/image" Target="../media/image32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chart" Target="../charts/chart2.xml"/><Relationship Id="rId12" Type="http://schemas.openxmlformats.org/officeDocument/2006/relationships/image" Target="../media/image5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11" Type="http://schemas.openxmlformats.org/officeDocument/2006/relationships/image" Target="../media/image51.jpg"/><Relationship Id="rId5" Type="http://schemas.openxmlformats.org/officeDocument/2006/relationships/image" Target="../media/image50.png"/><Relationship Id="rId15" Type="http://schemas.openxmlformats.org/officeDocument/2006/relationships/image" Target="../media/image2.png"/><Relationship Id="rId10" Type="http://schemas.openxmlformats.org/officeDocument/2006/relationships/image" Target="../media/image32.png"/><Relationship Id="rId4" Type="http://schemas.openxmlformats.org/officeDocument/2006/relationships/image" Target="../media/image49.png"/><Relationship Id="rId9" Type="http://schemas.openxmlformats.org/officeDocument/2006/relationships/image" Target="../media/image22.sv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5.jpeg"/><Relationship Id="rId7" Type="http://schemas.openxmlformats.org/officeDocument/2006/relationships/image" Target="../media/image6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g"/><Relationship Id="rId7" Type="http://schemas.openxmlformats.org/officeDocument/2006/relationships/image" Target="../media/image73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g"/><Relationship Id="rId5" Type="http://schemas.openxmlformats.org/officeDocument/2006/relationships/image" Target="../media/image71.png"/><Relationship Id="rId4" Type="http://schemas.openxmlformats.org/officeDocument/2006/relationships/image" Target="../media/image70.jpe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png"/><Relationship Id="rId4" Type="http://schemas.openxmlformats.org/officeDocument/2006/relationships/chart" Target="../charts/chart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9.xml"/><Relationship Id="rId4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Relationship Id="rId9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10" Type="http://schemas.openxmlformats.org/officeDocument/2006/relationships/image" Target="../media/image17.sv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sv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7598010" y="168399"/>
            <a:ext cx="45002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1A4164"/>
                </a:solidFill>
                <a:latin typeface="Century Gothic" panose="020B0502020202020204" pitchFamily="34" charset="0"/>
              </a:rPr>
              <a:t>АГЕНТСТВО ПО ЗАЩИТЕ И РАЗВИТИЮ КОНКУРЕНЦИИ РЕСПУБЛИКИ КАЗАХСТАН</a:t>
            </a:r>
          </a:p>
        </p:txBody>
      </p:sp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1271695" y="6351047"/>
            <a:ext cx="9156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A4164"/>
                </a:solidFill>
                <a:latin typeface="Century Gothic" panose="020B0502020202020204" pitchFamily="34" charset="0"/>
              </a:rPr>
              <a:t>г. Нур-Султан, 2021 год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14490" y="3409110"/>
            <a:ext cx="10559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600" b="1" dirty="0" smtClean="0">
                <a:solidFill>
                  <a:srgbClr val="1A4164"/>
                </a:solidFill>
                <a:latin typeface="Century Gothic" panose="020B0502020202020204" pitchFamily="34" charset="0"/>
              </a:rPr>
              <a:t>Новые подходы по развитию конкуренции</a:t>
            </a:r>
            <a:endParaRPr lang="ru-RU" altLang="ru-RU" sz="3600" b="1" dirty="0">
              <a:solidFill>
                <a:srgbClr val="1A41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D775B7-0C9C-45F3-A4C9-16BBAA431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64" y="1873361"/>
            <a:ext cx="1535749" cy="153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>
            <a:off x="233156" y="691603"/>
            <a:ext cx="11967883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auto">
          <a:xfrm>
            <a:off x="233156" y="92615"/>
            <a:ext cx="11263683" cy="58094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Сокращение </a:t>
            </a:r>
            <a:r>
              <a:rPr lang="ru-RU" altLang="ru-RU" sz="2400" b="1" dirty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государственного участия в предпринимательстве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390842" y="1303812"/>
            <a:ext cx="3856099" cy="544040"/>
            <a:chOff x="185352" y="1061455"/>
            <a:chExt cx="3154193" cy="408030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58087C3D-E607-4C12-84FB-BB44F7389407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Google Shape;315;p39"/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ТЕКУЩАЯ СИТУАЦИЯ: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68669CE-13F1-4F84-8467-8746C0A6A532}"/>
              </a:ext>
            </a:extLst>
          </p:cNvPr>
          <p:cNvGrpSpPr/>
          <p:nvPr/>
        </p:nvGrpSpPr>
        <p:grpSpPr>
          <a:xfrm>
            <a:off x="383348" y="3802048"/>
            <a:ext cx="1051379" cy="988700"/>
            <a:chOff x="306552" y="3397667"/>
            <a:chExt cx="1051379" cy="9887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306552" y="3397667"/>
              <a:ext cx="1051379" cy="988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  <p:grpSp>
          <p:nvGrpSpPr>
            <p:cNvPr id="56" name="Google Shape;8927;p76"/>
            <p:cNvGrpSpPr/>
            <p:nvPr/>
          </p:nvGrpSpPr>
          <p:grpSpPr>
            <a:xfrm>
              <a:off x="547189" y="3587280"/>
              <a:ext cx="570104" cy="561801"/>
              <a:chOff x="-5254775" y="3631325"/>
              <a:chExt cx="296950" cy="292625"/>
            </a:xfrm>
            <a:solidFill>
              <a:schemeClr val="bg1"/>
            </a:solidFill>
          </p:grpSpPr>
          <p:sp>
            <p:nvSpPr>
              <p:cNvPr id="57" name="Google Shape;8928;p76"/>
              <p:cNvSpPr/>
              <p:nvPr/>
            </p:nvSpPr>
            <p:spPr>
              <a:xfrm>
                <a:off x="-5246900" y="3766400"/>
                <a:ext cx="583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06" extrusionOk="0">
                    <a:moveTo>
                      <a:pt x="1769" y="1"/>
                    </a:moveTo>
                    <a:cubicBezTo>
                      <a:pt x="1639" y="1"/>
                      <a:pt x="1513" y="48"/>
                      <a:pt x="1418" y="142"/>
                    </a:cubicBezTo>
                    <a:lnTo>
                      <a:pt x="189" y="1371"/>
                    </a:lnTo>
                    <a:cubicBezTo>
                      <a:pt x="0" y="1560"/>
                      <a:pt x="0" y="1875"/>
                      <a:pt x="189" y="2064"/>
                    </a:cubicBezTo>
                    <a:cubicBezTo>
                      <a:pt x="300" y="2159"/>
                      <a:pt x="434" y="2206"/>
                      <a:pt x="564" y="2206"/>
                    </a:cubicBezTo>
                    <a:cubicBezTo>
                      <a:pt x="694" y="2206"/>
                      <a:pt x="820" y="2159"/>
                      <a:pt x="914" y="2064"/>
                    </a:cubicBezTo>
                    <a:lnTo>
                      <a:pt x="2143" y="835"/>
                    </a:lnTo>
                    <a:cubicBezTo>
                      <a:pt x="2332" y="646"/>
                      <a:pt x="2332" y="331"/>
                      <a:pt x="2143" y="142"/>
                    </a:cubicBezTo>
                    <a:cubicBezTo>
                      <a:pt x="2033" y="48"/>
                      <a:pt x="1899" y="1"/>
                      <a:pt x="17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9" name="Google Shape;8929;p76"/>
              <p:cNvSpPr/>
              <p:nvPr/>
            </p:nvSpPr>
            <p:spPr>
              <a:xfrm>
                <a:off x="-5216175" y="3795550"/>
                <a:ext cx="583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38" extrusionOk="0">
                    <a:moveTo>
                      <a:pt x="1764" y="0"/>
                    </a:moveTo>
                    <a:cubicBezTo>
                      <a:pt x="1638" y="0"/>
                      <a:pt x="1512" y="47"/>
                      <a:pt x="1418" y="142"/>
                    </a:cubicBezTo>
                    <a:lnTo>
                      <a:pt x="189" y="1371"/>
                    </a:lnTo>
                    <a:cubicBezTo>
                      <a:pt x="0" y="1560"/>
                      <a:pt x="0" y="1875"/>
                      <a:pt x="189" y="2095"/>
                    </a:cubicBezTo>
                    <a:cubicBezTo>
                      <a:pt x="284" y="2190"/>
                      <a:pt x="410" y="2237"/>
                      <a:pt x="540" y="2237"/>
                    </a:cubicBezTo>
                    <a:cubicBezTo>
                      <a:pt x="670" y="2237"/>
                      <a:pt x="804" y="2190"/>
                      <a:pt x="914" y="2095"/>
                    </a:cubicBezTo>
                    <a:lnTo>
                      <a:pt x="2111" y="867"/>
                    </a:lnTo>
                    <a:cubicBezTo>
                      <a:pt x="2332" y="678"/>
                      <a:pt x="2332" y="363"/>
                      <a:pt x="2111" y="142"/>
                    </a:cubicBezTo>
                    <a:cubicBezTo>
                      <a:pt x="2016" y="47"/>
                      <a:pt x="1890" y="0"/>
                      <a:pt x="17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0" name="Google Shape;8930;p76"/>
              <p:cNvSpPr/>
              <p:nvPr/>
            </p:nvSpPr>
            <p:spPr>
              <a:xfrm>
                <a:off x="-5185475" y="3826250"/>
                <a:ext cx="575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230" extrusionOk="0">
                    <a:moveTo>
                      <a:pt x="1765" y="1"/>
                    </a:moveTo>
                    <a:cubicBezTo>
                      <a:pt x="1639" y="1"/>
                      <a:pt x="1513" y="48"/>
                      <a:pt x="1419" y="143"/>
                    </a:cubicBezTo>
                    <a:lnTo>
                      <a:pt x="190" y="1371"/>
                    </a:lnTo>
                    <a:cubicBezTo>
                      <a:pt x="1" y="1560"/>
                      <a:pt x="1" y="1875"/>
                      <a:pt x="190" y="2064"/>
                    </a:cubicBezTo>
                    <a:cubicBezTo>
                      <a:pt x="284" y="2175"/>
                      <a:pt x="410" y="2230"/>
                      <a:pt x="536" y="2230"/>
                    </a:cubicBezTo>
                    <a:cubicBezTo>
                      <a:pt x="662" y="2230"/>
                      <a:pt x="788" y="2175"/>
                      <a:pt x="883" y="2064"/>
                    </a:cubicBezTo>
                    <a:lnTo>
                      <a:pt x="2112" y="836"/>
                    </a:lnTo>
                    <a:cubicBezTo>
                      <a:pt x="2301" y="647"/>
                      <a:pt x="2301" y="332"/>
                      <a:pt x="2112" y="143"/>
                    </a:cubicBezTo>
                    <a:cubicBezTo>
                      <a:pt x="2017" y="48"/>
                      <a:pt x="1891" y="1"/>
                      <a:pt x="17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1" name="Google Shape;8931;p76"/>
              <p:cNvSpPr/>
              <p:nvPr/>
            </p:nvSpPr>
            <p:spPr>
              <a:xfrm>
                <a:off x="-5156325" y="3856375"/>
                <a:ext cx="583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30" extrusionOk="0">
                    <a:moveTo>
                      <a:pt x="1781" y="1"/>
                    </a:moveTo>
                    <a:cubicBezTo>
                      <a:pt x="1655" y="1"/>
                      <a:pt x="1529" y="56"/>
                      <a:pt x="1418" y="166"/>
                    </a:cubicBezTo>
                    <a:lnTo>
                      <a:pt x="190" y="1395"/>
                    </a:lnTo>
                    <a:cubicBezTo>
                      <a:pt x="1" y="1584"/>
                      <a:pt x="1" y="1899"/>
                      <a:pt x="190" y="2088"/>
                    </a:cubicBezTo>
                    <a:cubicBezTo>
                      <a:pt x="300" y="2183"/>
                      <a:pt x="442" y="2230"/>
                      <a:pt x="575" y="2230"/>
                    </a:cubicBezTo>
                    <a:cubicBezTo>
                      <a:pt x="709" y="2230"/>
                      <a:pt x="835" y="2183"/>
                      <a:pt x="914" y="2088"/>
                    </a:cubicBezTo>
                    <a:lnTo>
                      <a:pt x="2143" y="859"/>
                    </a:lnTo>
                    <a:cubicBezTo>
                      <a:pt x="2332" y="670"/>
                      <a:pt x="2332" y="355"/>
                      <a:pt x="2143" y="166"/>
                    </a:cubicBezTo>
                    <a:cubicBezTo>
                      <a:pt x="2033" y="56"/>
                      <a:pt x="1907" y="1"/>
                      <a:pt x="178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3" name="Google Shape;8932;p76"/>
              <p:cNvSpPr/>
              <p:nvPr/>
            </p:nvSpPr>
            <p:spPr>
              <a:xfrm>
                <a:off x="-5105925" y="3886525"/>
                <a:ext cx="37050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97" extrusionOk="0">
                    <a:moveTo>
                      <a:pt x="662" y="0"/>
                    </a:moveTo>
                    <a:lnTo>
                      <a:pt x="536" y="126"/>
                    </a:lnTo>
                    <a:lnTo>
                      <a:pt x="1" y="756"/>
                    </a:lnTo>
                    <a:lnTo>
                      <a:pt x="599" y="1355"/>
                    </a:lnTo>
                    <a:cubicBezTo>
                      <a:pt x="694" y="1449"/>
                      <a:pt x="820" y="1497"/>
                      <a:pt x="946" y="1497"/>
                    </a:cubicBezTo>
                    <a:cubicBezTo>
                      <a:pt x="1072" y="1497"/>
                      <a:pt x="1198" y="1449"/>
                      <a:pt x="1293" y="1355"/>
                    </a:cubicBezTo>
                    <a:cubicBezTo>
                      <a:pt x="1482" y="1166"/>
                      <a:pt x="1482" y="851"/>
                      <a:pt x="1293" y="662"/>
                    </a:cubicBezTo>
                    <a:lnTo>
                      <a:pt x="66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2" name="Google Shape;8933;p76"/>
              <p:cNvSpPr/>
              <p:nvPr/>
            </p:nvSpPr>
            <p:spPr>
              <a:xfrm>
                <a:off x="-5254775" y="3648050"/>
                <a:ext cx="278050" cy="248325"/>
              </a:xfrm>
              <a:custGeom>
                <a:avLst/>
                <a:gdLst/>
                <a:ahLst/>
                <a:cxnLst/>
                <a:rect l="l" t="t" r="r" b="b"/>
                <a:pathLst>
                  <a:path w="11122" h="9933" extrusionOk="0">
                    <a:moveTo>
                      <a:pt x="4049" y="1"/>
                    </a:moveTo>
                    <a:cubicBezTo>
                      <a:pt x="3781" y="1"/>
                      <a:pt x="3513" y="103"/>
                      <a:pt x="3308" y="308"/>
                    </a:cubicBezTo>
                    <a:lnTo>
                      <a:pt x="410" y="3364"/>
                    </a:lnTo>
                    <a:cubicBezTo>
                      <a:pt x="0" y="3774"/>
                      <a:pt x="0" y="4435"/>
                      <a:pt x="410" y="4813"/>
                    </a:cubicBezTo>
                    <a:lnTo>
                      <a:pt x="631" y="5065"/>
                    </a:lnTo>
                    <a:lnTo>
                      <a:pt x="1198" y="4498"/>
                    </a:lnTo>
                    <a:cubicBezTo>
                      <a:pt x="1454" y="4242"/>
                      <a:pt x="1794" y="4106"/>
                      <a:pt x="2122" y="4106"/>
                    </a:cubicBezTo>
                    <a:cubicBezTo>
                      <a:pt x="2398" y="4106"/>
                      <a:pt x="2666" y="4202"/>
                      <a:pt x="2867" y="4404"/>
                    </a:cubicBezTo>
                    <a:cubicBezTo>
                      <a:pt x="3151" y="4624"/>
                      <a:pt x="3308" y="4971"/>
                      <a:pt x="3277" y="5286"/>
                    </a:cubicBezTo>
                    <a:cubicBezTo>
                      <a:pt x="3592" y="5286"/>
                      <a:pt x="3907" y="5412"/>
                      <a:pt x="4128" y="5664"/>
                    </a:cubicBezTo>
                    <a:cubicBezTo>
                      <a:pt x="4380" y="5884"/>
                      <a:pt x="4506" y="6200"/>
                      <a:pt x="4506" y="6515"/>
                    </a:cubicBezTo>
                    <a:cubicBezTo>
                      <a:pt x="4821" y="6515"/>
                      <a:pt x="5136" y="6641"/>
                      <a:pt x="5356" y="6861"/>
                    </a:cubicBezTo>
                    <a:cubicBezTo>
                      <a:pt x="5608" y="7113"/>
                      <a:pt x="5703" y="7428"/>
                      <a:pt x="5703" y="7743"/>
                    </a:cubicBezTo>
                    <a:cubicBezTo>
                      <a:pt x="6018" y="7743"/>
                      <a:pt x="6364" y="7869"/>
                      <a:pt x="6585" y="8090"/>
                    </a:cubicBezTo>
                    <a:cubicBezTo>
                      <a:pt x="6837" y="8342"/>
                      <a:pt x="6931" y="8657"/>
                      <a:pt x="6931" y="8909"/>
                    </a:cubicBezTo>
                    <a:lnTo>
                      <a:pt x="7814" y="9791"/>
                    </a:lnTo>
                    <a:cubicBezTo>
                      <a:pt x="7908" y="9886"/>
                      <a:pt x="8034" y="9933"/>
                      <a:pt x="8160" y="9933"/>
                    </a:cubicBezTo>
                    <a:cubicBezTo>
                      <a:pt x="8286" y="9933"/>
                      <a:pt x="8412" y="9886"/>
                      <a:pt x="8507" y="9791"/>
                    </a:cubicBezTo>
                    <a:cubicBezTo>
                      <a:pt x="8727" y="9602"/>
                      <a:pt x="8727" y="9287"/>
                      <a:pt x="8507" y="9066"/>
                    </a:cubicBezTo>
                    <a:lnTo>
                      <a:pt x="7656" y="8216"/>
                    </a:lnTo>
                    <a:cubicBezTo>
                      <a:pt x="7530" y="8090"/>
                      <a:pt x="7530" y="7869"/>
                      <a:pt x="7656" y="7743"/>
                    </a:cubicBezTo>
                    <a:cubicBezTo>
                      <a:pt x="7748" y="7596"/>
                      <a:pt x="7851" y="7534"/>
                      <a:pt x="7953" y="7534"/>
                    </a:cubicBezTo>
                    <a:cubicBezTo>
                      <a:pt x="8024" y="7534"/>
                      <a:pt x="8095" y="7565"/>
                      <a:pt x="8160" y="7617"/>
                    </a:cubicBezTo>
                    <a:lnTo>
                      <a:pt x="9011" y="8499"/>
                    </a:lnTo>
                    <a:cubicBezTo>
                      <a:pt x="9121" y="8594"/>
                      <a:pt x="9255" y="8641"/>
                      <a:pt x="9385" y="8641"/>
                    </a:cubicBezTo>
                    <a:cubicBezTo>
                      <a:pt x="9515" y="8641"/>
                      <a:pt x="9641" y="8594"/>
                      <a:pt x="9735" y="8499"/>
                    </a:cubicBezTo>
                    <a:cubicBezTo>
                      <a:pt x="9924" y="8279"/>
                      <a:pt x="9924" y="7964"/>
                      <a:pt x="9735" y="7775"/>
                    </a:cubicBezTo>
                    <a:lnTo>
                      <a:pt x="8853" y="6924"/>
                    </a:lnTo>
                    <a:cubicBezTo>
                      <a:pt x="8759" y="6798"/>
                      <a:pt x="8759" y="6578"/>
                      <a:pt x="8853" y="6452"/>
                    </a:cubicBezTo>
                    <a:cubicBezTo>
                      <a:pt x="8916" y="6389"/>
                      <a:pt x="9011" y="6357"/>
                      <a:pt x="9101" y="6357"/>
                    </a:cubicBezTo>
                    <a:cubicBezTo>
                      <a:pt x="9192" y="6357"/>
                      <a:pt x="9279" y="6389"/>
                      <a:pt x="9326" y="6452"/>
                    </a:cubicBezTo>
                    <a:lnTo>
                      <a:pt x="10208" y="7302"/>
                    </a:lnTo>
                    <a:cubicBezTo>
                      <a:pt x="10303" y="7397"/>
                      <a:pt x="10429" y="7444"/>
                      <a:pt x="10555" y="7444"/>
                    </a:cubicBezTo>
                    <a:cubicBezTo>
                      <a:pt x="10681" y="7444"/>
                      <a:pt x="10807" y="7397"/>
                      <a:pt x="10901" y="7302"/>
                    </a:cubicBezTo>
                    <a:cubicBezTo>
                      <a:pt x="11122" y="7113"/>
                      <a:pt x="11122" y="6798"/>
                      <a:pt x="10901" y="6609"/>
                    </a:cubicBezTo>
                    <a:lnTo>
                      <a:pt x="10334" y="6010"/>
                    </a:lnTo>
                    <a:lnTo>
                      <a:pt x="10208" y="5884"/>
                    </a:lnTo>
                    <a:lnTo>
                      <a:pt x="6931" y="2608"/>
                    </a:lnTo>
                    <a:cubicBezTo>
                      <a:pt x="6884" y="2561"/>
                      <a:pt x="6798" y="2537"/>
                      <a:pt x="6707" y="2537"/>
                    </a:cubicBezTo>
                    <a:cubicBezTo>
                      <a:pt x="6616" y="2537"/>
                      <a:pt x="6522" y="2561"/>
                      <a:pt x="6459" y="2608"/>
                    </a:cubicBezTo>
                    <a:lnTo>
                      <a:pt x="5167" y="3931"/>
                    </a:lnTo>
                    <a:cubicBezTo>
                      <a:pt x="4904" y="4176"/>
                      <a:pt x="4562" y="4308"/>
                      <a:pt x="4229" y="4308"/>
                    </a:cubicBezTo>
                    <a:cubicBezTo>
                      <a:pt x="4004" y="4308"/>
                      <a:pt x="3783" y="4247"/>
                      <a:pt x="3592" y="4120"/>
                    </a:cubicBezTo>
                    <a:cubicBezTo>
                      <a:pt x="2962" y="3679"/>
                      <a:pt x="2930" y="2829"/>
                      <a:pt x="3434" y="2293"/>
                    </a:cubicBezTo>
                    <a:lnTo>
                      <a:pt x="5010" y="529"/>
                    </a:lnTo>
                    <a:lnTo>
                      <a:pt x="4789" y="308"/>
                    </a:lnTo>
                    <a:cubicBezTo>
                      <a:pt x="4584" y="103"/>
                      <a:pt x="4317" y="1"/>
                      <a:pt x="40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3" name="Google Shape;8934;p76"/>
              <p:cNvSpPr/>
              <p:nvPr/>
            </p:nvSpPr>
            <p:spPr>
              <a:xfrm>
                <a:off x="-5163425" y="3631325"/>
                <a:ext cx="2056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6018" extrusionOk="0">
                    <a:moveTo>
                      <a:pt x="3699" y="0"/>
                    </a:moveTo>
                    <a:cubicBezTo>
                      <a:pt x="3435" y="0"/>
                      <a:pt x="3167" y="95"/>
                      <a:pt x="2962" y="284"/>
                    </a:cubicBezTo>
                    <a:lnTo>
                      <a:pt x="2364" y="883"/>
                    </a:lnTo>
                    <a:lnTo>
                      <a:pt x="2269" y="1009"/>
                    </a:lnTo>
                    <a:lnTo>
                      <a:pt x="222" y="3245"/>
                    </a:lnTo>
                    <a:cubicBezTo>
                      <a:pt x="1" y="3435"/>
                      <a:pt x="1" y="3781"/>
                      <a:pt x="222" y="3970"/>
                    </a:cubicBezTo>
                    <a:cubicBezTo>
                      <a:pt x="316" y="4065"/>
                      <a:pt x="442" y="4112"/>
                      <a:pt x="568" y="4112"/>
                    </a:cubicBezTo>
                    <a:cubicBezTo>
                      <a:pt x="694" y="4112"/>
                      <a:pt x="820" y="4065"/>
                      <a:pt x="915" y="3970"/>
                    </a:cubicBezTo>
                    <a:lnTo>
                      <a:pt x="2269" y="2615"/>
                    </a:lnTo>
                    <a:cubicBezTo>
                      <a:pt x="2458" y="2426"/>
                      <a:pt x="2718" y="2332"/>
                      <a:pt x="2982" y="2332"/>
                    </a:cubicBezTo>
                    <a:cubicBezTo>
                      <a:pt x="3246" y="2332"/>
                      <a:pt x="3514" y="2426"/>
                      <a:pt x="3719" y="2615"/>
                    </a:cubicBezTo>
                    <a:lnTo>
                      <a:pt x="7090" y="6018"/>
                    </a:lnTo>
                    <a:lnTo>
                      <a:pt x="7814" y="5356"/>
                    </a:lnTo>
                    <a:cubicBezTo>
                      <a:pt x="8224" y="4947"/>
                      <a:pt x="8224" y="4285"/>
                      <a:pt x="7814" y="3876"/>
                    </a:cubicBezTo>
                    <a:lnTo>
                      <a:pt x="4412" y="284"/>
                    </a:lnTo>
                    <a:cubicBezTo>
                      <a:pt x="4223" y="95"/>
                      <a:pt x="3963" y="0"/>
                      <a:pt x="36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6AE453D-D38C-41E4-A5C5-1FA75C661EA1}"/>
              </a:ext>
            </a:extLst>
          </p:cNvPr>
          <p:cNvGrpSpPr/>
          <p:nvPr/>
        </p:nvGrpSpPr>
        <p:grpSpPr>
          <a:xfrm>
            <a:off x="6396718" y="2915070"/>
            <a:ext cx="1051379" cy="990320"/>
            <a:chOff x="347897" y="5071172"/>
            <a:chExt cx="1051379" cy="99032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47897" y="5071172"/>
              <a:ext cx="1051379" cy="99032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8" name="Google Shape;8730;p76"/>
            <p:cNvGrpSpPr/>
            <p:nvPr/>
          </p:nvGrpSpPr>
          <p:grpSpPr>
            <a:xfrm>
              <a:off x="606922" y="5233902"/>
              <a:ext cx="589831" cy="561033"/>
              <a:chOff x="-6690625" y="3631325"/>
              <a:chExt cx="307225" cy="292225"/>
            </a:xfrm>
            <a:solidFill>
              <a:schemeClr val="bg1"/>
            </a:solidFill>
          </p:grpSpPr>
          <p:sp>
            <p:nvSpPr>
              <p:cNvPr id="79" name="Google Shape;8731;p76"/>
              <p:cNvSpPr/>
              <p:nvPr/>
            </p:nvSpPr>
            <p:spPr>
              <a:xfrm>
                <a:off x="-6690625" y="3631325"/>
                <a:ext cx="222925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1689" extrusionOk="0">
                    <a:moveTo>
                      <a:pt x="5861" y="2773"/>
                    </a:moveTo>
                    <a:cubicBezTo>
                      <a:pt x="6270" y="2773"/>
                      <a:pt x="6333" y="3435"/>
                      <a:pt x="5861" y="3435"/>
                    </a:cubicBezTo>
                    <a:lnTo>
                      <a:pt x="3813" y="3435"/>
                    </a:lnTo>
                    <a:cubicBezTo>
                      <a:pt x="3372" y="3435"/>
                      <a:pt x="3340" y="2773"/>
                      <a:pt x="3813" y="2773"/>
                    </a:cubicBezTo>
                    <a:close/>
                    <a:moveTo>
                      <a:pt x="2742" y="0"/>
                    </a:moveTo>
                    <a:lnTo>
                      <a:pt x="2742" y="2395"/>
                    </a:lnTo>
                    <a:cubicBezTo>
                      <a:pt x="2742" y="2584"/>
                      <a:pt x="2584" y="2741"/>
                      <a:pt x="2395" y="2741"/>
                    </a:cubicBezTo>
                    <a:lnTo>
                      <a:pt x="1" y="2741"/>
                    </a:lnTo>
                    <a:lnTo>
                      <a:pt x="1" y="10649"/>
                    </a:lnTo>
                    <a:cubicBezTo>
                      <a:pt x="1" y="11216"/>
                      <a:pt x="473" y="11689"/>
                      <a:pt x="1009" y="11689"/>
                    </a:cubicBezTo>
                    <a:lnTo>
                      <a:pt x="7909" y="11689"/>
                    </a:lnTo>
                    <a:cubicBezTo>
                      <a:pt x="8444" y="11689"/>
                      <a:pt x="8917" y="11248"/>
                      <a:pt x="8917" y="10649"/>
                    </a:cubicBezTo>
                    <a:lnTo>
                      <a:pt x="8917" y="7751"/>
                    </a:lnTo>
                    <a:lnTo>
                      <a:pt x="6491" y="10177"/>
                    </a:lnTo>
                    <a:cubicBezTo>
                      <a:pt x="6491" y="10271"/>
                      <a:pt x="6428" y="10303"/>
                      <a:pt x="6365" y="10303"/>
                    </a:cubicBezTo>
                    <a:lnTo>
                      <a:pt x="4317" y="10901"/>
                    </a:lnTo>
                    <a:cubicBezTo>
                      <a:pt x="4198" y="10938"/>
                      <a:pt x="4080" y="10955"/>
                      <a:pt x="3967" y="10955"/>
                    </a:cubicBezTo>
                    <a:cubicBezTo>
                      <a:pt x="3209" y="10955"/>
                      <a:pt x="2625" y="10192"/>
                      <a:pt x="2899" y="9452"/>
                    </a:cubicBezTo>
                    <a:lnTo>
                      <a:pt x="3057" y="8979"/>
                    </a:lnTo>
                    <a:lnTo>
                      <a:pt x="1765" y="8979"/>
                    </a:lnTo>
                    <a:cubicBezTo>
                      <a:pt x="1324" y="8979"/>
                      <a:pt x="1293" y="8255"/>
                      <a:pt x="1765" y="8255"/>
                    </a:cubicBezTo>
                    <a:lnTo>
                      <a:pt x="3277" y="8255"/>
                    </a:lnTo>
                    <a:lnTo>
                      <a:pt x="3529" y="7593"/>
                    </a:lnTo>
                    <a:lnTo>
                      <a:pt x="1797" y="7593"/>
                    </a:lnTo>
                    <a:cubicBezTo>
                      <a:pt x="1356" y="7593"/>
                      <a:pt x="1324" y="6869"/>
                      <a:pt x="1797" y="6869"/>
                    </a:cubicBezTo>
                    <a:lnTo>
                      <a:pt x="4034" y="6869"/>
                    </a:lnTo>
                    <a:lnTo>
                      <a:pt x="4695" y="6207"/>
                    </a:lnTo>
                    <a:lnTo>
                      <a:pt x="1765" y="6207"/>
                    </a:lnTo>
                    <a:cubicBezTo>
                      <a:pt x="1324" y="6207"/>
                      <a:pt x="1293" y="5514"/>
                      <a:pt x="1765" y="5514"/>
                    </a:cubicBezTo>
                    <a:lnTo>
                      <a:pt x="5388" y="5514"/>
                    </a:lnTo>
                    <a:lnTo>
                      <a:pt x="6050" y="4821"/>
                    </a:lnTo>
                    <a:lnTo>
                      <a:pt x="1734" y="4821"/>
                    </a:lnTo>
                    <a:cubicBezTo>
                      <a:pt x="1293" y="4821"/>
                      <a:pt x="1261" y="4128"/>
                      <a:pt x="1734" y="4128"/>
                    </a:cubicBezTo>
                    <a:lnTo>
                      <a:pt x="6711" y="4128"/>
                    </a:lnTo>
                    <a:cubicBezTo>
                      <a:pt x="6963" y="3876"/>
                      <a:pt x="8696" y="2080"/>
                      <a:pt x="8917" y="1891"/>
                    </a:cubicBezTo>
                    <a:lnTo>
                      <a:pt x="8917" y="1009"/>
                    </a:lnTo>
                    <a:cubicBezTo>
                      <a:pt x="8917" y="473"/>
                      <a:pt x="8507" y="0"/>
                      <a:pt x="79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" name="Google Shape;8732;p76"/>
              <p:cNvSpPr/>
              <p:nvPr/>
            </p:nvSpPr>
            <p:spPr>
              <a:xfrm>
                <a:off x="-6604350" y="3832175"/>
                <a:ext cx="5867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262" extrusionOk="0">
                    <a:moveTo>
                      <a:pt x="614" y="0"/>
                    </a:moveTo>
                    <a:lnTo>
                      <a:pt x="110" y="1607"/>
                    </a:lnTo>
                    <a:cubicBezTo>
                      <a:pt x="1" y="1934"/>
                      <a:pt x="222" y="2262"/>
                      <a:pt x="550" y="2262"/>
                    </a:cubicBezTo>
                    <a:cubicBezTo>
                      <a:pt x="600" y="2262"/>
                      <a:pt x="654" y="2254"/>
                      <a:pt x="709" y="2237"/>
                    </a:cubicBezTo>
                    <a:lnTo>
                      <a:pt x="2347" y="1701"/>
                    </a:lnTo>
                    <a:lnTo>
                      <a:pt x="6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" name="Google Shape;8733;p76"/>
              <p:cNvSpPr/>
              <p:nvPr/>
            </p:nvSpPr>
            <p:spPr>
              <a:xfrm>
                <a:off x="-6470875" y="3684775"/>
                <a:ext cx="8747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2872" extrusionOk="0">
                    <a:moveTo>
                      <a:pt x="1479" y="1"/>
                    </a:moveTo>
                    <a:cubicBezTo>
                      <a:pt x="1176" y="1"/>
                      <a:pt x="868" y="114"/>
                      <a:pt x="599" y="383"/>
                    </a:cubicBezTo>
                    <a:lnTo>
                      <a:pt x="1" y="950"/>
                    </a:lnTo>
                    <a:lnTo>
                      <a:pt x="1954" y="2872"/>
                    </a:lnTo>
                    <a:lnTo>
                      <a:pt x="2521" y="2305"/>
                    </a:lnTo>
                    <a:cubicBezTo>
                      <a:pt x="3498" y="1352"/>
                      <a:pt x="2524" y="1"/>
                      <a:pt x="14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" name="Google Shape;8734;p76"/>
              <p:cNvSpPr/>
              <p:nvPr/>
            </p:nvSpPr>
            <p:spPr>
              <a:xfrm>
                <a:off x="-6578775" y="3721900"/>
                <a:ext cx="1433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735" extrusionOk="0">
                    <a:moveTo>
                      <a:pt x="3813" y="1"/>
                    </a:moveTo>
                    <a:lnTo>
                      <a:pt x="1" y="3813"/>
                    </a:lnTo>
                    <a:lnTo>
                      <a:pt x="1922" y="5734"/>
                    </a:lnTo>
                    <a:lnTo>
                      <a:pt x="4474" y="3183"/>
                    </a:lnTo>
                    <a:lnTo>
                      <a:pt x="5734" y="1922"/>
                    </a:lnTo>
                    <a:lnTo>
                      <a:pt x="381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" name="Google Shape;8735;p76"/>
              <p:cNvSpPr/>
              <p:nvPr/>
            </p:nvSpPr>
            <p:spPr>
              <a:xfrm>
                <a:off x="-6685100" y="3636850"/>
                <a:ext cx="4727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59" extrusionOk="0">
                    <a:moveTo>
                      <a:pt x="1891" y="0"/>
                    </a:moveTo>
                    <a:lnTo>
                      <a:pt x="0" y="1859"/>
                    </a:lnTo>
                    <a:lnTo>
                      <a:pt x="1891" y="1859"/>
                    </a:lnTo>
                    <a:lnTo>
                      <a:pt x="18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</p:grpSp>
      </p:grpSp>
      <p:graphicFrame>
        <p:nvGraphicFramePr>
          <p:cNvPr id="93" name="Таблица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888834"/>
              </p:ext>
            </p:extLst>
          </p:nvPr>
        </p:nvGraphicFramePr>
        <p:xfrm>
          <a:off x="1637069" y="3593358"/>
          <a:ext cx="4182699" cy="1424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2080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Получателями заданий могут быть только </a:t>
                      </a:r>
                      <a:r>
                        <a:rPr lang="ru-RU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субъекты квазисектора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, выбор частных</a:t>
                      </a:r>
                      <a:r>
                        <a:rPr lang="ru-RU" sz="19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соисполнителей происходит </a:t>
                      </a:r>
                      <a:r>
                        <a:rPr lang="ru-RU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без конкурса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4" name="Таблица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46842"/>
              </p:ext>
            </p:extLst>
          </p:nvPr>
        </p:nvGraphicFramePr>
        <p:xfrm>
          <a:off x="1637070" y="5261890"/>
          <a:ext cx="4182699" cy="1424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2080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Отсутствуют</a:t>
                      </a:r>
                      <a:r>
                        <a:rPr lang="ru-RU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критерии для включения</a:t>
                      </a:r>
                      <a:r>
                        <a:rPr lang="ru-RU" sz="19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</a:t>
                      </a:r>
                      <a:r>
                        <a:rPr lang="ru-RU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в перечень госзаданий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, допускается выполнение на любом товарном рынке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118027"/>
              </p:ext>
            </p:extLst>
          </p:nvPr>
        </p:nvGraphicFramePr>
        <p:xfrm>
          <a:off x="395937" y="2044726"/>
          <a:ext cx="5448928" cy="1365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3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5504"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4800" b="1" kern="1200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157</a:t>
                      </a:r>
                      <a:r>
                        <a:rPr lang="ru-RU" sz="2100" b="1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</a:t>
                      </a:r>
                      <a:r>
                        <a:rPr lang="ru-RU" sz="1600" b="0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ГОСЗАДАНИЙ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В 2020 году в перечень включены госзадания на сумму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378,1</a:t>
                      </a:r>
                      <a:r>
                        <a:rPr lang="ru-RU" sz="21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млрд. тенге</a:t>
                      </a:r>
                    </a:p>
                  </a:txBody>
                  <a:tcPr marL="121920" marR="121920" marT="60960" marB="6096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22816BB-5EA6-4D33-9A01-8F073381EEC0}"/>
              </a:ext>
            </a:extLst>
          </p:cNvPr>
          <p:cNvGrpSpPr/>
          <p:nvPr/>
        </p:nvGrpSpPr>
        <p:grpSpPr>
          <a:xfrm>
            <a:off x="383348" y="5450373"/>
            <a:ext cx="1051379" cy="936988"/>
            <a:chOff x="6451400" y="3206921"/>
            <a:chExt cx="1051379" cy="936988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6451400" y="3206921"/>
              <a:ext cx="1051379" cy="936988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18" name="Google Shape;8941;p76"/>
            <p:cNvGrpSpPr/>
            <p:nvPr/>
          </p:nvGrpSpPr>
          <p:grpSpPr>
            <a:xfrm>
              <a:off x="6746280" y="3372846"/>
              <a:ext cx="426499" cy="559497"/>
              <a:chOff x="-3365275" y="3253275"/>
              <a:chExt cx="222150" cy="291425"/>
            </a:xfrm>
            <a:solidFill>
              <a:schemeClr val="bg1"/>
            </a:solidFill>
          </p:grpSpPr>
          <p:sp>
            <p:nvSpPr>
              <p:cNvPr id="119" name="Google Shape;8942;p76"/>
              <p:cNvSpPr/>
              <p:nvPr/>
            </p:nvSpPr>
            <p:spPr>
              <a:xfrm>
                <a:off x="-3365275" y="3253275"/>
                <a:ext cx="22215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11657" extrusionOk="0">
                    <a:moveTo>
                      <a:pt x="5861" y="662"/>
                    </a:moveTo>
                    <a:cubicBezTo>
                      <a:pt x="6302" y="662"/>
                      <a:pt x="6302" y="1323"/>
                      <a:pt x="5861" y="1323"/>
                    </a:cubicBezTo>
                    <a:lnTo>
                      <a:pt x="3120" y="1323"/>
                    </a:lnTo>
                    <a:cubicBezTo>
                      <a:pt x="2647" y="1323"/>
                      <a:pt x="2647" y="662"/>
                      <a:pt x="3120" y="662"/>
                    </a:cubicBezTo>
                    <a:close/>
                    <a:moveTo>
                      <a:pt x="7215" y="3466"/>
                    </a:moveTo>
                    <a:cubicBezTo>
                      <a:pt x="7625" y="3466"/>
                      <a:pt x="7625" y="4127"/>
                      <a:pt x="7215" y="4127"/>
                    </a:cubicBezTo>
                    <a:lnTo>
                      <a:pt x="4443" y="4127"/>
                    </a:lnTo>
                    <a:cubicBezTo>
                      <a:pt x="4002" y="4127"/>
                      <a:pt x="3970" y="3466"/>
                      <a:pt x="4443" y="3466"/>
                    </a:cubicBezTo>
                    <a:close/>
                    <a:moveTo>
                      <a:pt x="3101" y="2795"/>
                    </a:moveTo>
                    <a:cubicBezTo>
                      <a:pt x="3360" y="2795"/>
                      <a:pt x="3582" y="3129"/>
                      <a:pt x="3340" y="3371"/>
                    </a:cubicBezTo>
                    <a:lnTo>
                      <a:pt x="2899" y="3812"/>
                    </a:lnTo>
                    <a:lnTo>
                      <a:pt x="3340" y="4253"/>
                    </a:lnTo>
                    <a:cubicBezTo>
                      <a:pt x="3582" y="4495"/>
                      <a:pt x="3360" y="4830"/>
                      <a:pt x="3101" y="4830"/>
                    </a:cubicBezTo>
                    <a:cubicBezTo>
                      <a:pt x="3023" y="4830"/>
                      <a:pt x="2941" y="4799"/>
                      <a:pt x="2868" y="4726"/>
                    </a:cubicBezTo>
                    <a:lnTo>
                      <a:pt x="2427" y="4285"/>
                    </a:lnTo>
                    <a:lnTo>
                      <a:pt x="2017" y="4726"/>
                    </a:lnTo>
                    <a:cubicBezTo>
                      <a:pt x="1944" y="4799"/>
                      <a:pt x="1862" y="4830"/>
                      <a:pt x="1784" y="4830"/>
                    </a:cubicBezTo>
                    <a:cubicBezTo>
                      <a:pt x="1525" y="4830"/>
                      <a:pt x="1303" y="4495"/>
                      <a:pt x="1545" y="4253"/>
                    </a:cubicBezTo>
                    <a:lnTo>
                      <a:pt x="1954" y="3812"/>
                    </a:lnTo>
                    <a:lnTo>
                      <a:pt x="1545" y="3371"/>
                    </a:lnTo>
                    <a:cubicBezTo>
                      <a:pt x="1303" y="3129"/>
                      <a:pt x="1525" y="2795"/>
                      <a:pt x="1784" y="2795"/>
                    </a:cubicBezTo>
                    <a:cubicBezTo>
                      <a:pt x="1862" y="2795"/>
                      <a:pt x="1944" y="2825"/>
                      <a:pt x="2017" y="2899"/>
                    </a:cubicBezTo>
                    <a:lnTo>
                      <a:pt x="2427" y="3340"/>
                    </a:lnTo>
                    <a:lnTo>
                      <a:pt x="2868" y="2899"/>
                    </a:lnTo>
                    <a:cubicBezTo>
                      <a:pt x="2941" y="2825"/>
                      <a:pt x="3023" y="2795"/>
                      <a:pt x="3101" y="2795"/>
                    </a:cubicBezTo>
                    <a:close/>
                    <a:moveTo>
                      <a:pt x="7242" y="6206"/>
                    </a:moveTo>
                    <a:cubicBezTo>
                      <a:pt x="7625" y="6206"/>
                      <a:pt x="7616" y="6868"/>
                      <a:pt x="7215" y="6868"/>
                    </a:cubicBezTo>
                    <a:lnTo>
                      <a:pt x="4443" y="6868"/>
                    </a:lnTo>
                    <a:cubicBezTo>
                      <a:pt x="4002" y="6868"/>
                      <a:pt x="3970" y="6207"/>
                      <a:pt x="4443" y="6207"/>
                    </a:cubicBezTo>
                    <a:lnTo>
                      <a:pt x="7215" y="6207"/>
                    </a:lnTo>
                    <a:cubicBezTo>
                      <a:pt x="7225" y="6206"/>
                      <a:pt x="7233" y="6206"/>
                      <a:pt x="7242" y="6206"/>
                    </a:cubicBezTo>
                    <a:close/>
                    <a:moveTo>
                      <a:pt x="3101" y="5504"/>
                    </a:moveTo>
                    <a:cubicBezTo>
                      <a:pt x="3360" y="5504"/>
                      <a:pt x="3582" y="5839"/>
                      <a:pt x="3340" y="6081"/>
                    </a:cubicBezTo>
                    <a:lnTo>
                      <a:pt x="2899" y="6522"/>
                    </a:lnTo>
                    <a:lnTo>
                      <a:pt x="3340" y="6963"/>
                    </a:lnTo>
                    <a:cubicBezTo>
                      <a:pt x="3582" y="7205"/>
                      <a:pt x="3360" y="7539"/>
                      <a:pt x="3101" y="7539"/>
                    </a:cubicBezTo>
                    <a:cubicBezTo>
                      <a:pt x="3023" y="7539"/>
                      <a:pt x="2941" y="7509"/>
                      <a:pt x="2868" y="7435"/>
                    </a:cubicBezTo>
                    <a:lnTo>
                      <a:pt x="2427" y="6994"/>
                    </a:lnTo>
                    <a:lnTo>
                      <a:pt x="2017" y="7435"/>
                    </a:lnTo>
                    <a:cubicBezTo>
                      <a:pt x="1944" y="7509"/>
                      <a:pt x="1862" y="7539"/>
                      <a:pt x="1784" y="7539"/>
                    </a:cubicBezTo>
                    <a:cubicBezTo>
                      <a:pt x="1525" y="7539"/>
                      <a:pt x="1303" y="7205"/>
                      <a:pt x="1545" y="6963"/>
                    </a:cubicBezTo>
                    <a:lnTo>
                      <a:pt x="1954" y="6522"/>
                    </a:lnTo>
                    <a:lnTo>
                      <a:pt x="1545" y="6081"/>
                    </a:lnTo>
                    <a:cubicBezTo>
                      <a:pt x="1303" y="5839"/>
                      <a:pt x="1525" y="5504"/>
                      <a:pt x="1784" y="5504"/>
                    </a:cubicBezTo>
                    <a:cubicBezTo>
                      <a:pt x="1862" y="5504"/>
                      <a:pt x="1944" y="5535"/>
                      <a:pt x="2017" y="5608"/>
                    </a:cubicBezTo>
                    <a:lnTo>
                      <a:pt x="2427" y="6049"/>
                    </a:lnTo>
                    <a:lnTo>
                      <a:pt x="2868" y="5608"/>
                    </a:lnTo>
                    <a:cubicBezTo>
                      <a:pt x="2941" y="5535"/>
                      <a:pt x="3023" y="5504"/>
                      <a:pt x="3101" y="5504"/>
                    </a:cubicBezTo>
                    <a:close/>
                    <a:moveTo>
                      <a:pt x="7215" y="8916"/>
                    </a:moveTo>
                    <a:cubicBezTo>
                      <a:pt x="7625" y="8916"/>
                      <a:pt x="7625" y="9609"/>
                      <a:pt x="7215" y="9609"/>
                    </a:cubicBezTo>
                    <a:lnTo>
                      <a:pt x="4443" y="9609"/>
                    </a:lnTo>
                    <a:cubicBezTo>
                      <a:pt x="4002" y="9609"/>
                      <a:pt x="3970" y="8916"/>
                      <a:pt x="4443" y="8916"/>
                    </a:cubicBezTo>
                    <a:close/>
                    <a:moveTo>
                      <a:pt x="2395" y="8254"/>
                    </a:moveTo>
                    <a:cubicBezTo>
                      <a:pt x="2962" y="8254"/>
                      <a:pt x="3435" y="8727"/>
                      <a:pt x="3435" y="9263"/>
                    </a:cubicBezTo>
                    <a:cubicBezTo>
                      <a:pt x="3435" y="9830"/>
                      <a:pt x="2994" y="10302"/>
                      <a:pt x="2395" y="10302"/>
                    </a:cubicBezTo>
                    <a:cubicBezTo>
                      <a:pt x="1860" y="10302"/>
                      <a:pt x="1387" y="9830"/>
                      <a:pt x="1387" y="9263"/>
                    </a:cubicBezTo>
                    <a:cubicBezTo>
                      <a:pt x="1387" y="8727"/>
                      <a:pt x="1860" y="8254"/>
                      <a:pt x="2395" y="8254"/>
                    </a:cubicBezTo>
                    <a:close/>
                    <a:moveTo>
                      <a:pt x="3057" y="0"/>
                    </a:moveTo>
                    <a:cubicBezTo>
                      <a:pt x="2647" y="0"/>
                      <a:pt x="2238" y="252"/>
                      <a:pt x="2112" y="662"/>
                    </a:cubicBezTo>
                    <a:lnTo>
                      <a:pt x="1009" y="662"/>
                    </a:lnTo>
                    <a:cubicBezTo>
                      <a:pt x="473" y="662"/>
                      <a:pt x="1" y="1134"/>
                      <a:pt x="1" y="1670"/>
                    </a:cubicBezTo>
                    <a:lnTo>
                      <a:pt x="1" y="10617"/>
                    </a:lnTo>
                    <a:cubicBezTo>
                      <a:pt x="1" y="11153"/>
                      <a:pt x="473" y="11657"/>
                      <a:pt x="1009" y="11657"/>
                    </a:cubicBezTo>
                    <a:lnTo>
                      <a:pt x="7877" y="11657"/>
                    </a:lnTo>
                    <a:cubicBezTo>
                      <a:pt x="8413" y="11657"/>
                      <a:pt x="8885" y="11184"/>
                      <a:pt x="8885" y="10617"/>
                    </a:cubicBezTo>
                    <a:lnTo>
                      <a:pt x="8885" y="1670"/>
                    </a:lnTo>
                    <a:cubicBezTo>
                      <a:pt x="8885" y="1134"/>
                      <a:pt x="8476" y="662"/>
                      <a:pt x="7877" y="662"/>
                    </a:cubicBezTo>
                    <a:lnTo>
                      <a:pt x="6774" y="662"/>
                    </a:lnTo>
                    <a:cubicBezTo>
                      <a:pt x="6617" y="252"/>
                      <a:pt x="6270" y="0"/>
                      <a:pt x="5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20" name="Google Shape;8943;p76"/>
              <p:cNvSpPr/>
              <p:nvPr/>
            </p:nvSpPr>
            <p:spPr>
              <a:xfrm>
                <a:off x="-3314075" y="3476175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  <p:sp>
        <p:nvSpPr>
          <p:cNvPr id="124" name="Пятиугольник 123"/>
          <p:cNvSpPr/>
          <p:nvPr/>
        </p:nvSpPr>
        <p:spPr>
          <a:xfrm>
            <a:off x="5999314" y="2397006"/>
            <a:ext cx="281285" cy="1926113"/>
          </a:xfrm>
          <a:prstGeom prst="homePlate">
            <a:avLst>
              <a:gd name="adj" fmla="val 100000"/>
            </a:avLst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5" name="Google Shape;342;p40"/>
          <p:cNvCxnSpPr/>
          <p:nvPr/>
        </p:nvCxnSpPr>
        <p:spPr>
          <a:xfrm>
            <a:off x="5919251" y="985219"/>
            <a:ext cx="5677" cy="548977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graphicFrame>
        <p:nvGraphicFramePr>
          <p:cNvPr id="132" name="Таблица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092365"/>
              </p:ext>
            </p:extLst>
          </p:nvPr>
        </p:nvGraphicFramePr>
        <p:xfrm>
          <a:off x="7558828" y="2020637"/>
          <a:ext cx="4182699" cy="1274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5776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Определение на уровне </a:t>
                      </a:r>
                      <a:r>
                        <a:rPr lang="ru-RU" sz="19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закона </a:t>
                      </a:r>
                      <a:r>
                        <a:rPr lang="ru-RU" sz="27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19</a:t>
                      </a:r>
                      <a:r>
                        <a:rPr lang="ru-RU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оснований 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для включения в перечень госзаданий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4" name="Группа 133"/>
          <p:cNvGrpSpPr/>
          <p:nvPr/>
        </p:nvGrpSpPr>
        <p:grpSpPr>
          <a:xfrm>
            <a:off x="6517723" y="5089926"/>
            <a:ext cx="5223804" cy="1563133"/>
            <a:chOff x="4583436" y="2834619"/>
            <a:chExt cx="3917853" cy="1172350"/>
          </a:xfrm>
        </p:grpSpPr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id="{782B2BF8-E8E0-4C4D-9A45-641E6FEBDCC4}"/>
                </a:ext>
              </a:extLst>
            </p:cNvPr>
            <p:cNvGrpSpPr/>
            <p:nvPr/>
          </p:nvGrpSpPr>
          <p:grpSpPr>
            <a:xfrm>
              <a:off x="4583436" y="2834619"/>
              <a:ext cx="3917853" cy="1159630"/>
              <a:chOff x="771524" y="6951451"/>
              <a:chExt cx="7051046" cy="2141528"/>
            </a:xfrm>
          </p:grpSpPr>
          <p:sp>
            <p:nvSpPr>
              <p:cNvPr id="137" name="Прямоугольник 136">
                <a:extLst>
                  <a:ext uri="{FF2B5EF4-FFF2-40B4-BE49-F238E27FC236}">
                    <a16:creationId xmlns:a16="http://schemas.microsoft.com/office/drawing/2014/main" id="{1F6CCDDF-FBC0-4DB1-AF6B-4D6156417DDD}"/>
                  </a:ext>
                </a:extLst>
              </p:cNvPr>
              <p:cNvSpPr/>
              <p:nvPr/>
            </p:nvSpPr>
            <p:spPr>
              <a:xfrm>
                <a:off x="771524" y="6972546"/>
                <a:ext cx="7051046" cy="21204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138" name="Прямоугольник 137">
                <a:extLst>
                  <a:ext uri="{FF2B5EF4-FFF2-40B4-BE49-F238E27FC236}">
                    <a16:creationId xmlns:a16="http://schemas.microsoft.com/office/drawing/2014/main" id="{83F7769B-8F9E-4662-9C71-9954E3ECCD69}"/>
                  </a:ext>
                </a:extLst>
              </p:cNvPr>
              <p:cNvSpPr/>
              <p:nvPr/>
            </p:nvSpPr>
            <p:spPr>
              <a:xfrm>
                <a:off x="771524" y="6951451"/>
                <a:ext cx="6844666" cy="1037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528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3056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585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6115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2644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9171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5699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2228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867" dirty="0"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сокращение количества госзаданий </a:t>
                </a:r>
              </a:p>
              <a:p>
                <a:r>
                  <a:rPr lang="ru-RU" sz="1867" b="1" dirty="0"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на </a:t>
                </a:r>
                <a:r>
                  <a:rPr lang="ru-RU" sz="2400" b="1" dirty="0"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50</a:t>
                </a:r>
                <a:r>
                  <a:rPr lang="ru-RU" sz="1867" b="1" dirty="0"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%</a:t>
                </a:r>
                <a:r>
                  <a:rPr lang="ru-RU" sz="1867" dirty="0"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 на сумму</a:t>
                </a:r>
                <a:endParaRPr lang="en-US" sz="1867" dirty="0">
                  <a:latin typeface="Century Gothic" panose="020B0502020202020204" pitchFamily="34" charset="0"/>
                  <a:ea typeface="Barlow Condensed"/>
                  <a:cs typeface="Barlow Condensed"/>
                </a:endParaRPr>
              </a:p>
            </p:txBody>
          </p:sp>
          <p:sp>
            <p:nvSpPr>
              <p:cNvPr id="139" name="Прямоугольник 138">
                <a:extLst>
                  <a:ext uri="{FF2B5EF4-FFF2-40B4-BE49-F238E27FC236}">
                    <a16:creationId xmlns:a16="http://schemas.microsoft.com/office/drawing/2014/main" id="{F5EA4852-8FF5-4027-83A2-699CC20561C2}"/>
                  </a:ext>
                </a:extLst>
              </p:cNvPr>
              <p:cNvSpPr/>
              <p:nvPr/>
            </p:nvSpPr>
            <p:spPr>
              <a:xfrm>
                <a:off x="1317764" y="7896467"/>
                <a:ext cx="3554234" cy="1150973"/>
              </a:xfrm>
              <a:prstGeom prst="rect">
                <a:avLst/>
              </a:prstGeom>
              <a:noFill/>
              <a:ln w="9525">
                <a:noFill/>
                <a:prstDash val="solid"/>
              </a:ln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528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3056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585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6115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2644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9171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5699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2228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133" b="1" dirty="0">
                    <a:solidFill>
                      <a:srgbClr val="1A41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&gt;</a:t>
                </a:r>
                <a:r>
                  <a:rPr lang="ru-RU" sz="2133" b="1" dirty="0">
                    <a:solidFill>
                      <a:srgbClr val="1A41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 </a:t>
                </a:r>
                <a:r>
                  <a:rPr lang="ru-RU" sz="4800" b="1" dirty="0">
                    <a:solidFill>
                      <a:srgbClr val="1A41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30</a:t>
                </a:r>
                <a:r>
                  <a:rPr lang="ru-RU" sz="4267" b="1" dirty="0">
                    <a:solidFill>
                      <a:srgbClr val="5B9BD5">
                        <a:lumMod val="50000"/>
                      </a:srgbClr>
                    </a:solidFill>
                    <a:latin typeface="Arial Narrow"/>
                  </a:rPr>
                  <a:t> </a:t>
                </a:r>
                <a:r>
                  <a:rPr lang="ru-RU" sz="1867" b="1" dirty="0">
                    <a:solidFill>
                      <a:srgbClr val="1A4164"/>
                    </a:solidFill>
                    <a:latin typeface="Century Gothic" panose="020B0502020202020204" pitchFamily="34" charset="0"/>
                  </a:rPr>
                  <a:t>млрд</a:t>
                </a:r>
                <a:r>
                  <a:rPr lang="ru-RU" sz="1867" b="1" dirty="0">
                    <a:solidFill>
                      <a:srgbClr val="1A41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. тг.</a:t>
                </a:r>
                <a:endParaRPr lang="en-US" sz="1867" b="1" dirty="0">
                  <a:solidFill>
                    <a:srgbClr val="1A4164"/>
                  </a:solidFill>
                  <a:latin typeface="Century Gothic" panose="020B0502020202020204" pitchFamily="34" charset="0"/>
                  <a:ea typeface="Barlow Condensed"/>
                  <a:cs typeface="Barlow Condensed"/>
                </a:endParaRPr>
              </a:p>
            </p:txBody>
          </p:sp>
        </p:grpSp>
        <p:pic>
          <p:nvPicPr>
            <p:cNvPr id="136" name="Рисунок 135" descr="Монеты">
              <a:extLst>
                <a:ext uri="{FF2B5EF4-FFF2-40B4-BE49-F238E27FC236}">
                  <a16:creationId xmlns:a16="http://schemas.microsoft.com/office/drawing/2014/main" id="{0B252339-F55B-44DB-A8B0-71728D18F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76504" y="3160029"/>
              <a:ext cx="774685" cy="846940"/>
            </a:xfrm>
            <a:prstGeom prst="rect">
              <a:avLst/>
            </a:prstGeom>
          </p:spPr>
        </p:pic>
      </p:grpSp>
      <p:sp>
        <p:nvSpPr>
          <p:cNvPr id="140" name="Прямоугольник 139"/>
          <p:cNvSpPr/>
          <p:nvPr/>
        </p:nvSpPr>
        <p:spPr>
          <a:xfrm>
            <a:off x="11586676" y="6664327"/>
            <a:ext cx="614363" cy="193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67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1067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FC2D9E5-DFCA-44FC-A91F-EF1860CFB43B}"/>
              </a:ext>
            </a:extLst>
          </p:cNvPr>
          <p:cNvGrpSpPr/>
          <p:nvPr/>
        </p:nvGrpSpPr>
        <p:grpSpPr>
          <a:xfrm>
            <a:off x="6425052" y="1334854"/>
            <a:ext cx="3856099" cy="544040"/>
            <a:chOff x="185352" y="1061455"/>
            <a:chExt cx="3154193" cy="408030"/>
          </a:xfrm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1EC1655C-A460-4D31-A279-6E591FFF75D1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Google Shape;315;p39">
              <a:extLst>
                <a:ext uri="{FF2B5EF4-FFF2-40B4-BE49-F238E27FC236}">
                  <a16:creationId xmlns:a16="http://schemas.microsoft.com/office/drawing/2014/main" id="{311FF360-874A-44E6-AF70-63E1A792B68B}"/>
                </a:ext>
              </a:extLst>
            </p:cNvPr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ПРЕДЛАГАЕТСЯ</a:t>
              </a: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C79959-DA6E-4349-BA88-400D954A0298}"/>
              </a:ext>
            </a:extLst>
          </p:cNvPr>
          <p:cNvSpPr/>
          <p:nvPr/>
        </p:nvSpPr>
        <p:spPr>
          <a:xfrm>
            <a:off x="6425052" y="4743509"/>
            <a:ext cx="3071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Ожидаемый эффект</a:t>
            </a:r>
            <a:r>
              <a:rPr lang="en-US" sz="2000" b="1" dirty="0">
                <a:latin typeface="Century Gothic" panose="020B0502020202020204" pitchFamily="34" charset="0"/>
              </a:rPr>
              <a:t>:</a:t>
            </a:r>
            <a:endParaRPr lang="ru-RU" sz="1600" dirty="0"/>
          </a:p>
        </p:txBody>
      </p:sp>
      <p:graphicFrame>
        <p:nvGraphicFramePr>
          <p:cNvPr id="62" name="Таблица 61">
            <a:extLst>
              <a:ext uri="{FF2B5EF4-FFF2-40B4-BE49-F238E27FC236}">
                <a16:creationId xmlns:a16="http://schemas.microsoft.com/office/drawing/2014/main" id="{267A4E3C-B5D1-4CDA-955C-093CD04E8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60524"/>
              </p:ext>
            </p:extLst>
          </p:nvPr>
        </p:nvGraphicFramePr>
        <p:xfrm>
          <a:off x="7551213" y="3454854"/>
          <a:ext cx="4182699" cy="1255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5776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Утверждение </a:t>
                      </a:r>
                      <a:r>
                        <a:rPr lang="ru-RU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методики согласования госзаданий 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антимонопольным органом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C85B42-2E26-42E2-8B1A-4F7FDB799C89}"/>
              </a:ext>
            </a:extLst>
          </p:cNvPr>
          <p:cNvSpPr/>
          <p:nvPr/>
        </p:nvSpPr>
        <p:spPr>
          <a:xfrm>
            <a:off x="331456" y="863229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Barlow Condensed"/>
                <a:cs typeface="Barlow Condensed"/>
              </a:rPr>
              <a:t>Государственные задания</a:t>
            </a:r>
            <a:endParaRPr lang="ru-RU" sz="2000" dirty="0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001002E-AF19-4536-9951-AD81F7A9C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27" y="68650"/>
            <a:ext cx="601833" cy="6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2814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 bwMode="auto">
          <a:xfrm>
            <a:off x="241976" y="30817"/>
            <a:ext cx="11263683" cy="58094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133" b="1" dirty="0" smtClean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altLang="ru-RU" sz="2133" b="1" dirty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конкуренции на государственных закупках</a:t>
            </a:r>
          </a:p>
        </p:txBody>
      </p:sp>
      <p:sp>
        <p:nvSpPr>
          <p:cNvPr id="124" name="Пятиугольник 123"/>
          <p:cNvSpPr/>
          <p:nvPr/>
        </p:nvSpPr>
        <p:spPr>
          <a:xfrm>
            <a:off x="5427339" y="2732421"/>
            <a:ext cx="281285" cy="1926113"/>
          </a:xfrm>
          <a:prstGeom prst="homePlate">
            <a:avLst>
              <a:gd name="adj" fmla="val 100000"/>
            </a:avLst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5" name="Google Shape;342;p40"/>
          <p:cNvCxnSpPr/>
          <p:nvPr/>
        </p:nvCxnSpPr>
        <p:spPr>
          <a:xfrm>
            <a:off x="5373698" y="950593"/>
            <a:ext cx="5677" cy="548977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4" name="Прямоугольник 53"/>
          <p:cNvSpPr/>
          <p:nvPr/>
        </p:nvSpPr>
        <p:spPr>
          <a:xfrm>
            <a:off x="11586676" y="6664327"/>
            <a:ext cx="614363" cy="193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67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1067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82B2BF8-E8E0-4C4D-9A45-641E6FEBDCC4}"/>
              </a:ext>
            </a:extLst>
          </p:cNvPr>
          <p:cNvGrpSpPr/>
          <p:nvPr/>
        </p:nvGrpSpPr>
        <p:grpSpPr>
          <a:xfrm>
            <a:off x="6196290" y="5076387"/>
            <a:ext cx="5309369" cy="1673440"/>
            <a:chOff x="767287" y="7064189"/>
            <a:chExt cx="7851415" cy="2559849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1F6CCDDF-FBC0-4DB1-AF6B-4D6156417DDD}"/>
                </a:ext>
              </a:extLst>
            </p:cNvPr>
            <p:cNvSpPr/>
            <p:nvPr/>
          </p:nvSpPr>
          <p:spPr>
            <a:xfrm>
              <a:off x="767287" y="7064189"/>
              <a:ext cx="7851415" cy="25598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83F7769B-8F9E-4662-9C71-9954E3ECCD69}"/>
                </a:ext>
              </a:extLst>
            </p:cNvPr>
            <p:cNvSpPr/>
            <p:nvPr/>
          </p:nvSpPr>
          <p:spPr>
            <a:xfrm>
              <a:off x="2428031" y="7101461"/>
              <a:ext cx="5887075" cy="14597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528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3056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585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6115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2644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9171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5699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2228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1867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Объем товаров (работ, услуг), которые будут  приобретаться </a:t>
              </a:r>
              <a:r>
                <a:rPr lang="ru-RU" sz="1867" b="1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конкурентным способом 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F5EA4852-8FF5-4027-83A2-699CC20561C2}"/>
                </a:ext>
              </a:extLst>
            </p:cNvPr>
            <p:cNvSpPr/>
            <p:nvPr/>
          </p:nvSpPr>
          <p:spPr>
            <a:xfrm>
              <a:off x="2232166" y="8255707"/>
              <a:ext cx="5101815" cy="1310440"/>
            </a:xfrm>
            <a:prstGeom prst="rect">
              <a:avLst/>
            </a:prstGeom>
            <a:noFill/>
            <a:ln w="9525"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528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3056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585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6115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2644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9171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5699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2228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667" b="1" dirty="0">
                  <a:solidFill>
                    <a:srgbClr val="1A4164"/>
                  </a:solidFill>
                  <a:latin typeface="Century Gothic" panose="020B0502020202020204" pitchFamily="34" charset="0"/>
                  <a:ea typeface="Barlow Condensed"/>
                  <a:cs typeface="Barlow Condensed"/>
                </a:rPr>
                <a:t>&gt;</a:t>
              </a:r>
              <a:r>
                <a:rPr lang="ru-RU" sz="2667" b="1" dirty="0">
                  <a:solidFill>
                    <a:srgbClr val="1A4164"/>
                  </a:solidFill>
                  <a:latin typeface="Century Gothic" panose="020B0502020202020204" pitchFamily="34" charset="0"/>
                  <a:ea typeface="Barlow Condensed"/>
                  <a:cs typeface="Barlow Condensed"/>
                </a:rPr>
                <a:t> </a:t>
              </a:r>
              <a:r>
                <a:rPr lang="ru-RU" sz="4800" b="1" dirty="0">
                  <a:solidFill>
                    <a:srgbClr val="1A4164"/>
                  </a:solidFill>
                  <a:latin typeface="Century Gothic" panose="020B0502020202020204" pitchFamily="34" charset="0"/>
                  <a:ea typeface="Barlow Condensed"/>
                  <a:cs typeface="Barlow Condensed"/>
                </a:rPr>
                <a:t>49,2</a:t>
              </a:r>
              <a:r>
                <a:rPr lang="ru-RU" sz="5333" b="1" dirty="0">
                  <a:solidFill>
                    <a:srgbClr val="5B9BD5">
                      <a:lumMod val="50000"/>
                    </a:srgbClr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2400" dirty="0">
                  <a:solidFill>
                    <a:srgbClr val="1A4164"/>
                  </a:solidFill>
                  <a:latin typeface="Century Gothic" panose="020B0502020202020204" pitchFamily="34" charset="0"/>
                </a:rPr>
                <a:t>млрд</a:t>
              </a:r>
              <a:r>
                <a:rPr lang="ru-RU" sz="2400" dirty="0">
                  <a:solidFill>
                    <a:srgbClr val="1A4164"/>
                  </a:solidFill>
                  <a:latin typeface="Century Gothic" panose="020B0502020202020204" pitchFamily="34" charset="0"/>
                  <a:ea typeface="Barlow Condensed"/>
                  <a:cs typeface="Barlow Condensed"/>
                </a:rPr>
                <a:t>. тг.</a:t>
              </a:r>
              <a:endParaRPr lang="en-US" sz="2400" dirty="0">
                <a:solidFill>
                  <a:srgbClr val="1A4164"/>
                </a:solidFill>
                <a:latin typeface="Century Gothic" panose="020B0502020202020204" pitchFamily="34" charset="0"/>
                <a:ea typeface="Barlow Condensed"/>
                <a:cs typeface="Barlow Condensed"/>
              </a:endParaRPr>
            </a:p>
          </p:txBody>
        </p:sp>
      </p:grpSp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043850"/>
              </p:ext>
            </p:extLst>
          </p:nvPr>
        </p:nvGraphicFramePr>
        <p:xfrm>
          <a:off x="306932" y="1552394"/>
          <a:ext cx="4903550" cy="3523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6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495">
                <a:tc gridSpan="2"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ВЫСОКАЯ ДОЛЯ ГОСЗАКУПОК ИЗ ОДНОГО ИСТОЧНИКА</a:t>
                      </a:r>
                    </a:p>
                  </a:txBody>
                  <a:tcPr marL="121920" marR="121920" marT="60960" marB="6096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ru-RU" sz="105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1578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2018 год</a:t>
                      </a:r>
                    </a:p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ru-RU" sz="1900" b="0" kern="1200" baseline="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3700" b="1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1,5</a:t>
                      </a:r>
                      <a:r>
                        <a:rPr lang="ru-RU" sz="1900" b="0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трлн.тг.</a:t>
                      </a:r>
                      <a:br>
                        <a:rPr lang="ru-RU" sz="1900" b="0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</a:br>
                      <a:r>
                        <a:rPr lang="ru-RU" sz="1900" b="0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или </a:t>
                      </a:r>
                      <a:r>
                        <a:rPr lang="ru-RU" sz="3200" b="1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47,7</a:t>
                      </a:r>
                      <a:r>
                        <a:rPr lang="ru-RU" sz="2100" b="0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%</a:t>
                      </a:r>
                      <a:r>
                        <a:rPr lang="ru-RU" sz="2700" b="0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2020 год</a:t>
                      </a:r>
                    </a:p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ru-RU" sz="1900" b="0" kern="1200" baseline="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3700" b="1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2,3</a:t>
                      </a:r>
                      <a:r>
                        <a:rPr lang="ru-RU" sz="1900" b="0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трлн.тг.</a:t>
                      </a:r>
                      <a:br>
                        <a:rPr lang="ru-RU" sz="1900" b="0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</a:br>
                      <a:r>
                        <a:rPr lang="ru-RU" sz="1900" b="0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или </a:t>
                      </a:r>
                      <a:r>
                        <a:rPr lang="ru-RU" sz="3200" b="1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40</a:t>
                      </a:r>
                      <a:r>
                        <a:rPr lang="ru-RU" sz="3200" b="0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</a:t>
                      </a:r>
                      <a:r>
                        <a:rPr lang="ru-RU" sz="2100" b="0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%</a:t>
                      </a:r>
                      <a:r>
                        <a:rPr lang="ru-RU" sz="2700" b="0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495">
                <a:tc gridSpan="2">
                  <a:txBody>
                    <a:bodyPr/>
                    <a:lstStyle/>
                    <a:p>
                      <a:pPr algn="ctr" defTabSz="68580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defRPr/>
                      </a:pPr>
                      <a:r>
                        <a:rPr lang="kk-KZ" sz="1900" b="0" dirty="0">
                          <a:latin typeface="Century Gothic" panose="020B0502020202020204" pitchFamily="34" charset="0"/>
                          <a:ea typeface="Barlow Condensed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900" b="0" dirty="0">
                          <a:latin typeface="Century Gothic" panose="020B0502020202020204" pitchFamily="34" charset="0"/>
                          <a:ea typeface="Barlow Condensed"/>
                          <a:cs typeface="Times New Roman" panose="02020603050405020304" pitchFamily="18" charset="0"/>
                        </a:rPr>
                        <a:t>ОЛИЧЕСТВО ОСНОВАНИЙ ЗАКУПОК ИЗ ОДНОГО ИСТОЧНИКА</a:t>
                      </a:r>
                    </a:p>
                  </a:txBody>
                  <a:tcPr marL="121920" marR="121920" marT="60960" marB="6096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ru-RU" sz="105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205">
                <a:tc gridSpan="2"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kk-KZ" sz="3600" b="1" kern="12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52</a:t>
                      </a:r>
                      <a:endParaRPr lang="ru-RU" sz="3600" b="1" kern="1200" baseline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ru-RU" sz="1900" b="0" kern="1200" baseline="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5" name="Группа 64"/>
          <p:cNvGrpSpPr/>
          <p:nvPr/>
        </p:nvGrpSpPr>
        <p:grpSpPr>
          <a:xfrm>
            <a:off x="315458" y="934684"/>
            <a:ext cx="4893852" cy="551704"/>
            <a:chOff x="185352" y="1061455"/>
            <a:chExt cx="3154193" cy="413778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58087C3D-E607-4C12-84FB-BB44F7389407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Google Shape;315;p39"/>
            <p:cNvSpPr txBox="1"/>
            <p:nvPr/>
          </p:nvSpPr>
          <p:spPr>
            <a:xfrm>
              <a:off x="193948" y="107510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ТЕКУЩАЯ СИТУАЦИЯ: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782B2BF8-E8E0-4C4D-9A45-641E6FEBDCC4}"/>
              </a:ext>
            </a:extLst>
          </p:cNvPr>
          <p:cNvGrpSpPr/>
          <p:nvPr/>
        </p:nvGrpSpPr>
        <p:grpSpPr>
          <a:xfrm>
            <a:off x="6659661" y="1612505"/>
            <a:ext cx="5409660" cy="730763"/>
            <a:chOff x="856769" y="6811984"/>
            <a:chExt cx="6767816" cy="1700324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1F6CCDDF-FBC0-4DB1-AF6B-4D6156417DDD}"/>
                </a:ext>
              </a:extLst>
            </p:cNvPr>
            <p:cNvSpPr/>
            <p:nvPr/>
          </p:nvSpPr>
          <p:spPr>
            <a:xfrm>
              <a:off x="856769" y="6931311"/>
              <a:ext cx="6767816" cy="158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83F7769B-8F9E-4662-9C71-9954E3ECCD69}"/>
                </a:ext>
              </a:extLst>
            </p:cNvPr>
            <p:cNvSpPr/>
            <p:nvPr/>
          </p:nvSpPr>
          <p:spPr>
            <a:xfrm>
              <a:off x="1716287" y="7193829"/>
              <a:ext cx="5304480" cy="8593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528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3056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585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6115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2644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9171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5699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2228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ОСНОВАНИЯ </a:t>
              </a:r>
              <a:r>
                <a:rPr lang="ru-RU" sz="1800" b="1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ИСКЛЮЧИТЬ</a:t>
              </a:r>
              <a:endParaRPr lang="ru-RU" sz="1600" b="1" dirty="0">
                <a:latin typeface="Century Gothic" panose="020B0502020202020204" pitchFamily="34" charset="0"/>
                <a:ea typeface="Barlow Condensed"/>
                <a:cs typeface="Barlow Condensed"/>
              </a:endParaRP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F5EA4852-8FF5-4027-83A2-699CC20561C2}"/>
                </a:ext>
              </a:extLst>
            </p:cNvPr>
            <p:cNvSpPr/>
            <p:nvPr/>
          </p:nvSpPr>
          <p:spPr>
            <a:xfrm>
              <a:off x="950630" y="6811984"/>
              <a:ext cx="3554237" cy="1647094"/>
            </a:xfrm>
            <a:prstGeom prst="rect">
              <a:avLst/>
            </a:prstGeom>
            <a:noFill/>
            <a:ln w="9525"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528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3056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585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6115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2644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9171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5699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2228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4000" b="1" dirty="0">
                  <a:solidFill>
                    <a:srgbClr val="002060"/>
                  </a:solidFill>
                  <a:latin typeface="Century Gothic" panose="020B0502020202020204" pitchFamily="34" charset="0"/>
                  <a:ea typeface="Barlow Condensed"/>
                  <a:cs typeface="Barlow Condensed"/>
                </a:rPr>
                <a:t>3</a:t>
              </a:r>
              <a:endParaRPr lang="en-US" sz="1100" b="1" dirty="0">
                <a:solidFill>
                  <a:srgbClr val="002060"/>
                </a:solidFill>
                <a:latin typeface="Century Gothic" panose="020B0502020202020204" pitchFamily="34" charset="0"/>
                <a:ea typeface="Barlow Condensed"/>
                <a:cs typeface="Barlow Condensed"/>
              </a:endParaRPr>
            </a:p>
          </p:txBody>
        </p:sp>
      </p:grpSp>
      <p:cxnSp>
        <p:nvCxnSpPr>
          <p:cNvPr id="87" name="Прямая соединительная линия 86"/>
          <p:cNvCxnSpPr/>
          <p:nvPr/>
        </p:nvCxnSpPr>
        <p:spPr>
          <a:xfrm>
            <a:off x="233156" y="691603"/>
            <a:ext cx="11967883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A05D0B4-48B7-4F6E-A0D8-2E7E7A763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43742"/>
              </p:ext>
            </p:extLst>
          </p:nvPr>
        </p:nvGraphicFramePr>
        <p:xfrm>
          <a:off x="335195" y="5147034"/>
          <a:ext cx="4903550" cy="1251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3550">
                  <a:extLst>
                    <a:ext uri="{9D8B030D-6E8A-4147-A177-3AD203B41FA5}">
                      <a16:colId xmlns:a16="http://schemas.microsoft.com/office/drawing/2014/main" val="4241075112"/>
                    </a:ext>
                  </a:extLst>
                </a:gridCol>
              </a:tblGrid>
              <a:tr h="603495">
                <a:tc>
                  <a:txBody>
                    <a:bodyPr/>
                    <a:lstStyle/>
                    <a:p>
                      <a:pPr algn="ctr" defTabSz="68580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defRPr/>
                      </a:pPr>
                      <a:r>
                        <a:rPr lang="kk-KZ" sz="1900" b="0" dirty="0">
                          <a:latin typeface="Century Gothic" panose="020B0502020202020204" pitchFamily="34" charset="0"/>
                          <a:ea typeface="Barlow Condensed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900" b="0" dirty="0">
                          <a:latin typeface="Century Gothic" panose="020B0502020202020204" pitchFamily="34" charset="0"/>
                          <a:ea typeface="Barlow Condensed"/>
                          <a:cs typeface="Times New Roman" panose="02020603050405020304" pitchFamily="18" charset="0"/>
                        </a:rPr>
                        <a:t>ОЛИЧЕСТВО КАРТЕЛЕЙ НА ЗАКУПКАХ</a:t>
                      </a:r>
                    </a:p>
                    <a:p>
                      <a:pPr algn="ctr" defTabSz="68580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defRPr/>
                      </a:pPr>
                      <a:r>
                        <a:rPr lang="ru-RU" sz="1600" b="0" i="1" dirty="0">
                          <a:latin typeface="Century Gothic" panose="020B0502020202020204" pitchFamily="34" charset="0"/>
                          <a:ea typeface="Barlow Condensed"/>
                          <a:cs typeface="Times New Roman" panose="02020603050405020304" pitchFamily="18" charset="0"/>
                        </a:rPr>
                        <a:t>(с  2018-2020)</a:t>
                      </a:r>
                    </a:p>
                  </a:txBody>
                  <a:tcPr marL="121920" marR="121920" marT="60960" marB="6096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203188"/>
                  </a:ext>
                </a:extLst>
              </a:tr>
              <a:tr h="648205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kk-KZ" sz="3600" b="1" kern="12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48</a:t>
                      </a:r>
                      <a:endParaRPr lang="ru-RU" sz="3600" b="1" kern="1200" baseline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35393"/>
                  </a:ext>
                </a:extLst>
              </a:tr>
            </a:tbl>
          </a:graphicData>
        </a:graphic>
      </p:graphicFrame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2D2AA2A-B9B6-4DB8-A30C-4525510BCA2C}"/>
              </a:ext>
            </a:extLst>
          </p:cNvPr>
          <p:cNvGrpSpPr/>
          <p:nvPr/>
        </p:nvGrpSpPr>
        <p:grpSpPr>
          <a:xfrm>
            <a:off x="6096000" y="950593"/>
            <a:ext cx="4893852" cy="551704"/>
            <a:chOff x="185352" y="1061455"/>
            <a:chExt cx="3154193" cy="413778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B2C078EE-7CFC-43D5-86BE-80E8325A49F7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Google Shape;315;p39">
              <a:extLst>
                <a:ext uri="{FF2B5EF4-FFF2-40B4-BE49-F238E27FC236}">
                  <a16:creationId xmlns:a16="http://schemas.microsoft.com/office/drawing/2014/main" id="{BC3D9B97-A410-4551-B007-AD4CFC76D000}"/>
                </a:ext>
              </a:extLst>
            </p:cNvPr>
            <p:cNvSpPr txBox="1"/>
            <p:nvPr/>
          </p:nvSpPr>
          <p:spPr>
            <a:xfrm>
              <a:off x="193948" y="107510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ПРЕДЛАГАЕТСЯ</a:t>
              </a: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5C238327-C595-4606-AEDE-19FD27DD7CBC}"/>
              </a:ext>
            </a:extLst>
          </p:cNvPr>
          <p:cNvGrpSpPr/>
          <p:nvPr/>
        </p:nvGrpSpPr>
        <p:grpSpPr>
          <a:xfrm>
            <a:off x="6650709" y="2472959"/>
            <a:ext cx="5458326" cy="730762"/>
            <a:chOff x="1008743" y="6738125"/>
            <a:chExt cx="6828700" cy="1730117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DCF665B5-E5E3-44CE-A45B-4A6E1FE6CD35}"/>
                </a:ext>
              </a:extLst>
            </p:cNvPr>
            <p:cNvSpPr/>
            <p:nvPr/>
          </p:nvSpPr>
          <p:spPr>
            <a:xfrm>
              <a:off x="1008743" y="6738125"/>
              <a:ext cx="6767816" cy="17301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1B9A4E10-53D1-4DC8-A7DC-2ED699D458BA}"/>
                </a:ext>
              </a:extLst>
            </p:cNvPr>
            <p:cNvSpPr/>
            <p:nvPr/>
          </p:nvSpPr>
          <p:spPr>
            <a:xfrm>
              <a:off x="1880799" y="7179441"/>
              <a:ext cx="5956644" cy="87441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528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3056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585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6115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2644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9171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5699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2228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ОСНОВАНИЙ </a:t>
              </a:r>
              <a:r>
                <a:rPr lang="ru-RU" sz="1800" b="1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ОГРАНИЧИТЬ ПРИМЕНЕНИЕ</a:t>
              </a:r>
              <a:endParaRPr lang="ru-RU" sz="1600" b="1" dirty="0">
                <a:latin typeface="Century Gothic" panose="020B0502020202020204" pitchFamily="34" charset="0"/>
                <a:ea typeface="Barlow Condensed"/>
                <a:cs typeface="Barlow Condensed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3E50FAF5-C012-498B-8AED-907C9EED1166}"/>
                </a:ext>
              </a:extLst>
            </p:cNvPr>
            <p:cNvSpPr/>
            <p:nvPr/>
          </p:nvSpPr>
          <p:spPr>
            <a:xfrm>
              <a:off x="1105270" y="6791277"/>
              <a:ext cx="3554237" cy="1466315"/>
            </a:xfrm>
            <a:prstGeom prst="rect">
              <a:avLst/>
            </a:prstGeom>
            <a:noFill/>
            <a:ln w="9525"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528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3056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585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6115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2644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9171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5699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2228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4000" b="1" dirty="0">
                  <a:solidFill>
                    <a:srgbClr val="1A4164"/>
                  </a:solidFill>
                  <a:latin typeface="Century Gothic" panose="020B0502020202020204" pitchFamily="34" charset="0"/>
                  <a:ea typeface="Barlow Condensed"/>
                  <a:cs typeface="Barlow Condensed"/>
                </a:rPr>
                <a:t>6</a:t>
              </a:r>
              <a:endParaRPr lang="en-US" sz="1100" b="1" dirty="0">
                <a:solidFill>
                  <a:srgbClr val="1A4164"/>
                </a:solidFill>
                <a:latin typeface="Century Gothic" panose="020B0502020202020204" pitchFamily="34" charset="0"/>
                <a:ea typeface="Barlow Condensed"/>
                <a:cs typeface="Barlow Condensed"/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8B7CFA5-3E6B-42B8-A7B3-1B3429E9D99B}"/>
              </a:ext>
            </a:extLst>
          </p:cNvPr>
          <p:cNvGrpSpPr/>
          <p:nvPr/>
        </p:nvGrpSpPr>
        <p:grpSpPr>
          <a:xfrm>
            <a:off x="5699724" y="2005855"/>
            <a:ext cx="902319" cy="808161"/>
            <a:chOff x="6451400" y="3206921"/>
            <a:chExt cx="1051379" cy="936988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50F21E07-90BA-4B90-94FD-A9973250CAB7}"/>
                </a:ext>
              </a:extLst>
            </p:cNvPr>
            <p:cNvSpPr/>
            <p:nvPr/>
          </p:nvSpPr>
          <p:spPr>
            <a:xfrm>
              <a:off x="6451400" y="3206921"/>
              <a:ext cx="1051379" cy="936988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  <p:grpSp>
          <p:nvGrpSpPr>
            <p:cNvPr id="59" name="Google Shape;8941;p76">
              <a:extLst>
                <a:ext uri="{FF2B5EF4-FFF2-40B4-BE49-F238E27FC236}">
                  <a16:creationId xmlns:a16="http://schemas.microsoft.com/office/drawing/2014/main" id="{DE26CB99-F583-4D56-931D-730C8D29921B}"/>
                </a:ext>
              </a:extLst>
            </p:cNvPr>
            <p:cNvGrpSpPr/>
            <p:nvPr/>
          </p:nvGrpSpPr>
          <p:grpSpPr>
            <a:xfrm>
              <a:off x="6746280" y="3372846"/>
              <a:ext cx="426499" cy="559497"/>
              <a:chOff x="-3365275" y="3253275"/>
              <a:chExt cx="222150" cy="291425"/>
            </a:xfrm>
            <a:solidFill>
              <a:schemeClr val="bg1"/>
            </a:solidFill>
          </p:grpSpPr>
          <p:sp>
            <p:nvSpPr>
              <p:cNvPr id="60" name="Google Shape;8942;p76">
                <a:extLst>
                  <a:ext uri="{FF2B5EF4-FFF2-40B4-BE49-F238E27FC236}">
                    <a16:creationId xmlns:a16="http://schemas.microsoft.com/office/drawing/2014/main" id="{53259468-98D1-450C-A86C-45C67407C6D9}"/>
                  </a:ext>
                </a:extLst>
              </p:cNvPr>
              <p:cNvSpPr/>
              <p:nvPr/>
            </p:nvSpPr>
            <p:spPr>
              <a:xfrm>
                <a:off x="-3365275" y="3253275"/>
                <a:ext cx="22215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11657" extrusionOk="0">
                    <a:moveTo>
                      <a:pt x="5861" y="662"/>
                    </a:moveTo>
                    <a:cubicBezTo>
                      <a:pt x="6302" y="662"/>
                      <a:pt x="6302" y="1323"/>
                      <a:pt x="5861" y="1323"/>
                    </a:cubicBezTo>
                    <a:lnTo>
                      <a:pt x="3120" y="1323"/>
                    </a:lnTo>
                    <a:cubicBezTo>
                      <a:pt x="2647" y="1323"/>
                      <a:pt x="2647" y="662"/>
                      <a:pt x="3120" y="662"/>
                    </a:cubicBezTo>
                    <a:close/>
                    <a:moveTo>
                      <a:pt x="7215" y="3466"/>
                    </a:moveTo>
                    <a:cubicBezTo>
                      <a:pt x="7625" y="3466"/>
                      <a:pt x="7625" y="4127"/>
                      <a:pt x="7215" y="4127"/>
                    </a:cubicBezTo>
                    <a:lnTo>
                      <a:pt x="4443" y="4127"/>
                    </a:lnTo>
                    <a:cubicBezTo>
                      <a:pt x="4002" y="4127"/>
                      <a:pt x="3970" y="3466"/>
                      <a:pt x="4443" y="3466"/>
                    </a:cubicBezTo>
                    <a:close/>
                    <a:moveTo>
                      <a:pt x="3101" y="2795"/>
                    </a:moveTo>
                    <a:cubicBezTo>
                      <a:pt x="3360" y="2795"/>
                      <a:pt x="3582" y="3129"/>
                      <a:pt x="3340" y="3371"/>
                    </a:cubicBezTo>
                    <a:lnTo>
                      <a:pt x="2899" y="3812"/>
                    </a:lnTo>
                    <a:lnTo>
                      <a:pt x="3340" y="4253"/>
                    </a:lnTo>
                    <a:cubicBezTo>
                      <a:pt x="3582" y="4495"/>
                      <a:pt x="3360" y="4830"/>
                      <a:pt x="3101" y="4830"/>
                    </a:cubicBezTo>
                    <a:cubicBezTo>
                      <a:pt x="3023" y="4830"/>
                      <a:pt x="2941" y="4799"/>
                      <a:pt x="2868" y="4726"/>
                    </a:cubicBezTo>
                    <a:lnTo>
                      <a:pt x="2427" y="4285"/>
                    </a:lnTo>
                    <a:lnTo>
                      <a:pt x="2017" y="4726"/>
                    </a:lnTo>
                    <a:cubicBezTo>
                      <a:pt x="1944" y="4799"/>
                      <a:pt x="1862" y="4830"/>
                      <a:pt x="1784" y="4830"/>
                    </a:cubicBezTo>
                    <a:cubicBezTo>
                      <a:pt x="1525" y="4830"/>
                      <a:pt x="1303" y="4495"/>
                      <a:pt x="1545" y="4253"/>
                    </a:cubicBezTo>
                    <a:lnTo>
                      <a:pt x="1954" y="3812"/>
                    </a:lnTo>
                    <a:lnTo>
                      <a:pt x="1545" y="3371"/>
                    </a:lnTo>
                    <a:cubicBezTo>
                      <a:pt x="1303" y="3129"/>
                      <a:pt x="1525" y="2795"/>
                      <a:pt x="1784" y="2795"/>
                    </a:cubicBezTo>
                    <a:cubicBezTo>
                      <a:pt x="1862" y="2795"/>
                      <a:pt x="1944" y="2825"/>
                      <a:pt x="2017" y="2899"/>
                    </a:cubicBezTo>
                    <a:lnTo>
                      <a:pt x="2427" y="3340"/>
                    </a:lnTo>
                    <a:lnTo>
                      <a:pt x="2868" y="2899"/>
                    </a:lnTo>
                    <a:cubicBezTo>
                      <a:pt x="2941" y="2825"/>
                      <a:pt x="3023" y="2795"/>
                      <a:pt x="3101" y="2795"/>
                    </a:cubicBezTo>
                    <a:close/>
                    <a:moveTo>
                      <a:pt x="7242" y="6206"/>
                    </a:moveTo>
                    <a:cubicBezTo>
                      <a:pt x="7625" y="6206"/>
                      <a:pt x="7616" y="6868"/>
                      <a:pt x="7215" y="6868"/>
                    </a:cubicBezTo>
                    <a:lnTo>
                      <a:pt x="4443" y="6868"/>
                    </a:lnTo>
                    <a:cubicBezTo>
                      <a:pt x="4002" y="6868"/>
                      <a:pt x="3970" y="6207"/>
                      <a:pt x="4443" y="6207"/>
                    </a:cubicBezTo>
                    <a:lnTo>
                      <a:pt x="7215" y="6207"/>
                    </a:lnTo>
                    <a:cubicBezTo>
                      <a:pt x="7225" y="6206"/>
                      <a:pt x="7233" y="6206"/>
                      <a:pt x="7242" y="6206"/>
                    </a:cubicBezTo>
                    <a:close/>
                    <a:moveTo>
                      <a:pt x="3101" y="5504"/>
                    </a:moveTo>
                    <a:cubicBezTo>
                      <a:pt x="3360" y="5504"/>
                      <a:pt x="3582" y="5839"/>
                      <a:pt x="3340" y="6081"/>
                    </a:cubicBezTo>
                    <a:lnTo>
                      <a:pt x="2899" y="6522"/>
                    </a:lnTo>
                    <a:lnTo>
                      <a:pt x="3340" y="6963"/>
                    </a:lnTo>
                    <a:cubicBezTo>
                      <a:pt x="3582" y="7205"/>
                      <a:pt x="3360" y="7539"/>
                      <a:pt x="3101" y="7539"/>
                    </a:cubicBezTo>
                    <a:cubicBezTo>
                      <a:pt x="3023" y="7539"/>
                      <a:pt x="2941" y="7509"/>
                      <a:pt x="2868" y="7435"/>
                    </a:cubicBezTo>
                    <a:lnTo>
                      <a:pt x="2427" y="6994"/>
                    </a:lnTo>
                    <a:lnTo>
                      <a:pt x="2017" y="7435"/>
                    </a:lnTo>
                    <a:cubicBezTo>
                      <a:pt x="1944" y="7509"/>
                      <a:pt x="1862" y="7539"/>
                      <a:pt x="1784" y="7539"/>
                    </a:cubicBezTo>
                    <a:cubicBezTo>
                      <a:pt x="1525" y="7539"/>
                      <a:pt x="1303" y="7205"/>
                      <a:pt x="1545" y="6963"/>
                    </a:cubicBezTo>
                    <a:lnTo>
                      <a:pt x="1954" y="6522"/>
                    </a:lnTo>
                    <a:lnTo>
                      <a:pt x="1545" y="6081"/>
                    </a:lnTo>
                    <a:cubicBezTo>
                      <a:pt x="1303" y="5839"/>
                      <a:pt x="1525" y="5504"/>
                      <a:pt x="1784" y="5504"/>
                    </a:cubicBezTo>
                    <a:cubicBezTo>
                      <a:pt x="1862" y="5504"/>
                      <a:pt x="1944" y="5535"/>
                      <a:pt x="2017" y="5608"/>
                    </a:cubicBezTo>
                    <a:lnTo>
                      <a:pt x="2427" y="6049"/>
                    </a:lnTo>
                    <a:lnTo>
                      <a:pt x="2868" y="5608"/>
                    </a:lnTo>
                    <a:cubicBezTo>
                      <a:pt x="2941" y="5535"/>
                      <a:pt x="3023" y="5504"/>
                      <a:pt x="3101" y="5504"/>
                    </a:cubicBezTo>
                    <a:close/>
                    <a:moveTo>
                      <a:pt x="7215" y="8916"/>
                    </a:moveTo>
                    <a:cubicBezTo>
                      <a:pt x="7625" y="8916"/>
                      <a:pt x="7625" y="9609"/>
                      <a:pt x="7215" y="9609"/>
                    </a:cubicBezTo>
                    <a:lnTo>
                      <a:pt x="4443" y="9609"/>
                    </a:lnTo>
                    <a:cubicBezTo>
                      <a:pt x="4002" y="9609"/>
                      <a:pt x="3970" y="8916"/>
                      <a:pt x="4443" y="8916"/>
                    </a:cubicBezTo>
                    <a:close/>
                    <a:moveTo>
                      <a:pt x="2395" y="8254"/>
                    </a:moveTo>
                    <a:cubicBezTo>
                      <a:pt x="2962" y="8254"/>
                      <a:pt x="3435" y="8727"/>
                      <a:pt x="3435" y="9263"/>
                    </a:cubicBezTo>
                    <a:cubicBezTo>
                      <a:pt x="3435" y="9830"/>
                      <a:pt x="2994" y="10302"/>
                      <a:pt x="2395" y="10302"/>
                    </a:cubicBezTo>
                    <a:cubicBezTo>
                      <a:pt x="1860" y="10302"/>
                      <a:pt x="1387" y="9830"/>
                      <a:pt x="1387" y="9263"/>
                    </a:cubicBezTo>
                    <a:cubicBezTo>
                      <a:pt x="1387" y="8727"/>
                      <a:pt x="1860" y="8254"/>
                      <a:pt x="2395" y="8254"/>
                    </a:cubicBezTo>
                    <a:close/>
                    <a:moveTo>
                      <a:pt x="3057" y="0"/>
                    </a:moveTo>
                    <a:cubicBezTo>
                      <a:pt x="2647" y="0"/>
                      <a:pt x="2238" y="252"/>
                      <a:pt x="2112" y="662"/>
                    </a:cubicBezTo>
                    <a:lnTo>
                      <a:pt x="1009" y="662"/>
                    </a:lnTo>
                    <a:cubicBezTo>
                      <a:pt x="473" y="662"/>
                      <a:pt x="1" y="1134"/>
                      <a:pt x="1" y="1670"/>
                    </a:cubicBezTo>
                    <a:lnTo>
                      <a:pt x="1" y="10617"/>
                    </a:lnTo>
                    <a:cubicBezTo>
                      <a:pt x="1" y="11153"/>
                      <a:pt x="473" y="11657"/>
                      <a:pt x="1009" y="11657"/>
                    </a:cubicBezTo>
                    <a:lnTo>
                      <a:pt x="7877" y="11657"/>
                    </a:lnTo>
                    <a:cubicBezTo>
                      <a:pt x="8413" y="11657"/>
                      <a:pt x="8885" y="11184"/>
                      <a:pt x="8885" y="10617"/>
                    </a:cubicBezTo>
                    <a:lnTo>
                      <a:pt x="8885" y="1670"/>
                    </a:lnTo>
                    <a:cubicBezTo>
                      <a:pt x="8885" y="1134"/>
                      <a:pt x="8476" y="662"/>
                      <a:pt x="7877" y="662"/>
                    </a:cubicBezTo>
                    <a:lnTo>
                      <a:pt x="6774" y="662"/>
                    </a:lnTo>
                    <a:cubicBezTo>
                      <a:pt x="6617" y="252"/>
                      <a:pt x="6270" y="0"/>
                      <a:pt x="5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1" name="Google Shape;8943;p76">
                <a:extLst>
                  <a:ext uri="{FF2B5EF4-FFF2-40B4-BE49-F238E27FC236}">
                    <a16:creationId xmlns:a16="http://schemas.microsoft.com/office/drawing/2014/main" id="{3D64E221-36F0-4435-9F02-545A4B74D8F0}"/>
                  </a:ext>
                </a:extLst>
              </p:cNvPr>
              <p:cNvSpPr/>
              <p:nvPr/>
            </p:nvSpPr>
            <p:spPr>
              <a:xfrm>
                <a:off x="-3314075" y="3476175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974FBA3A-3337-461F-B8C9-75D5FD89E995}"/>
              </a:ext>
            </a:extLst>
          </p:cNvPr>
          <p:cNvGrpSpPr/>
          <p:nvPr/>
        </p:nvGrpSpPr>
        <p:grpSpPr>
          <a:xfrm>
            <a:off x="6650709" y="3590781"/>
            <a:ext cx="5409660" cy="730762"/>
            <a:chOff x="896268" y="6552069"/>
            <a:chExt cx="6767816" cy="1730117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12147240-A37E-4938-B51E-5B7CFF49D4B3}"/>
                </a:ext>
              </a:extLst>
            </p:cNvPr>
            <p:cNvSpPr/>
            <p:nvPr/>
          </p:nvSpPr>
          <p:spPr>
            <a:xfrm>
              <a:off x="896268" y="6552069"/>
              <a:ext cx="6767816" cy="17301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AD30ABE6-18E7-446F-9BB1-23DF41187296}"/>
                </a:ext>
              </a:extLst>
            </p:cNvPr>
            <p:cNvSpPr/>
            <p:nvPr/>
          </p:nvSpPr>
          <p:spPr>
            <a:xfrm>
              <a:off x="1073799" y="6790723"/>
              <a:ext cx="6590285" cy="123875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528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3056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585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6115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2644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9171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5699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2228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1400" b="1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СОГЛАСОВАНИЕ ТАРИФОВ </a:t>
              </a:r>
              <a:r>
                <a:rPr lang="ru-RU" sz="1400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НА ПОЛЬЗОВАНИЕ ПОРТАЛОМ  ГОСУДАРСТВЕННЫХ ЗАКУПОК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E632A4A-8F39-4CA6-AD84-D5219F8F2509}"/>
              </a:ext>
            </a:extLst>
          </p:cNvPr>
          <p:cNvGrpSpPr/>
          <p:nvPr/>
        </p:nvGrpSpPr>
        <p:grpSpPr>
          <a:xfrm>
            <a:off x="5868905" y="3637772"/>
            <a:ext cx="640561" cy="614859"/>
            <a:chOff x="5989524" y="4279050"/>
            <a:chExt cx="509633" cy="519234"/>
          </a:xfrm>
        </p:grpSpPr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B2E39483-DE37-41B2-AF38-8D85B997F4BA}"/>
                </a:ext>
              </a:extLst>
            </p:cNvPr>
            <p:cNvSpPr/>
            <p:nvPr/>
          </p:nvSpPr>
          <p:spPr>
            <a:xfrm>
              <a:off x="5989524" y="4288651"/>
              <a:ext cx="509633" cy="50963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 descr="Деньги">
              <a:extLst>
                <a:ext uri="{FF2B5EF4-FFF2-40B4-BE49-F238E27FC236}">
                  <a16:creationId xmlns:a16="http://schemas.microsoft.com/office/drawing/2014/main" id="{DA1599B8-BC02-40B6-858F-73C8E0DF4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8448" y="4279050"/>
              <a:ext cx="451786" cy="484104"/>
            </a:xfrm>
            <a:prstGeom prst="rect">
              <a:avLst/>
            </a:prstGeom>
          </p:spPr>
        </p:pic>
      </p:grpSp>
      <p:pic>
        <p:nvPicPr>
          <p:cNvPr id="50" name="Рисунок 49" descr="Монеты">
            <a:extLst>
              <a:ext uri="{FF2B5EF4-FFF2-40B4-BE49-F238E27FC236}">
                <a16:creationId xmlns:a16="http://schemas.microsoft.com/office/drawing/2014/main" id="{0B252339-F55B-44DB-A8B0-71728D18F1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1808" y="5200174"/>
            <a:ext cx="773241" cy="79792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4D2994F-688B-4712-88A9-C63E68C4AE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27" y="68650"/>
            <a:ext cx="601833" cy="6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1076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4C1A9-D431-4AD9-973C-60868C16C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7" y="2554796"/>
            <a:ext cx="844681" cy="84468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091E899-CF10-4737-8569-C9575D15A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388" y="1074420"/>
            <a:ext cx="1600701" cy="11666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1AAA57-9140-4718-9F0E-EDD0ADA9F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71" y="3162812"/>
            <a:ext cx="1131315" cy="600828"/>
          </a:xfrm>
          <a:prstGeom prst="rect">
            <a:avLst/>
          </a:prstGeom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233156" y="691603"/>
            <a:ext cx="11967883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auto">
          <a:xfrm>
            <a:off x="233156" y="165024"/>
            <a:ext cx="11263683" cy="48885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ru-RU" sz="2133" b="1" dirty="0">
              <a:solidFill>
                <a:srgbClr val="1A4164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kk-KZ" altLang="ru-RU" sz="2133" b="1" dirty="0" smtClean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altLang="ru-RU" sz="2133" b="1" dirty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равного доступа к мерам государственной поддержки</a:t>
            </a:r>
          </a:p>
          <a:p>
            <a:pPr>
              <a:defRPr/>
            </a:pPr>
            <a:endParaRPr lang="ru-RU" altLang="ru-RU" sz="2133" b="1" dirty="0">
              <a:solidFill>
                <a:srgbClr val="1A4164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245677" y="828339"/>
            <a:ext cx="3453868" cy="544040"/>
            <a:chOff x="185352" y="1061455"/>
            <a:chExt cx="3154193" cy="408030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58087C3D-E607-4C12-84FB-BB44F7389407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Google Shape;315;p39"/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ТЕКУЩАЯ СИТУАЦИЯ: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pSp>
        <p:nvGrpSpPr>
          <p:cNvPr id="97" name="Google Shape;6761;p72"/>
          <p:cNvGrpSpPr/>
          <p:nvPr/>
        </p:nvGrpSpPr>
        <p:grpSpPr>
          <a:xfrm>
            <a:off x="6443715" y="2164675"/>
            <a:ext cx="488485" cy="486943"/>
            <a:chOff x="-60987850" y="4100950"/>
            <a:chExt cx="316650" cy="315650"/>
          </a:xfrm>
          <a:solidFill>
            <a:schemeClr val="bg1"/>
          </a:solidFill>
        </p:grpSpPr>
        <p:sp>
          <p:nvSpPr>
            <p:cNvPr id="98" name="Google Shape;6762;p72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9" name="Google Shape;6763;p72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0" name="Google Shape;6764;p72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1" name="Google Shape;6765;p72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2" name="Google Shape;6766;p72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114" name="Прямоугольник 113"/>
          <p:cNvSpPr/>
          <p:nvPr/>
        </p:nvSpPr>
        <p:spPr>
          <a:xfrm>
            <a:off x="11559906" y="6664326"/>
            <a:ext cx="614363" cy="193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67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1067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6EADEFE-B235-4D28-9BF2-B7F03C846F73}"/>
              </a:ext>
            </a:extLst>
          </p:cNvPr>
          <p:cNvGrpSpPr/>
          <p:nvPr/>
        </p:nvGrpSpPr>
        <p:grpSpPr>
          <a:xfrm>
            <a:off x="6217097" y="837788"/>
            <a:ext cx="3673198" cy="544040"/>
            <a:chOff x="185352" y="1061455"/>
            <a:chExt cx="3154193" cy="408030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F1F03918-2F64-47B4-B4DE-320FBE18F1AA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Google Shape;315;p39">
              <a:extLst>
                <a:ext uri="{FF2B5EF4-FFF2-40B4-BE49-F238E27FC236}">
                  <a16:creationId xmlns:a16="http://schemas.microsoft.com/office/drawing/2014/main" id="{2709CF6E-49B2-4691-AF85-216A149D37A7}"/>
                </a:ext>
              </a:extLst>
            </p:cNvPr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ПРЕДЛАГАЕТСЯ</a:t>
              </a: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cxnSp>
        <p:nvCxnSpPr>
          <p:cNvPr id="59" name="Google Shape;342;p40">
            <a:extLst>
              <a:ext uri="{FF2B5EF4-FFF2-40B4-BE49-F238E27FC236}">
                <a16:creationId xmlns:a16="http://schemas.microsoft.com/office/drawing/2014/main" id="{FD9F924D-71E7-47D2-8E6E-BF260C6A2C7F}"/>
              </a:ext>
            </a:extLst>
          </p:cNvPr>
          <p:cNvCxnSpPr>
            <a:cxnSpLocks/>
          </p:cNvCxnSpPr>
          <p:nvPr/>
        </p:nvCxnSpPr>
        <p:spPr>
          <a:xfrm>
            <a:off x="5737267" y="1518992"/>
            <a:ext cx="22248" cy="524217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0" name="Пятиугольник 123">
            <a:extLst>
              <a:ext uri="{FF2B5EF4-FFF2-40B4-BE49-F238E27FC236}">
                <a16:creationId xmlns:a16="http://schemas.microsoft.com/office/drawing/2014/main" id="{9B41CE4D-FA23-4725-81FB-D4A9613F99D9}"/>
              </a:ext>
            </a:extLst>
          </p:cNvPr>
          <p:cNvSpPr/>
          <p:nvPr/>
        </p:nvSpPr>
        <p:spPr>
          <a:xfrm>
            <a:off x="5784508" y="2606547"/>
            <a:ext cx="281285" cy="1926113"/>
          </a:xfrm>
          <a:prstGeom prst="homePlate">
            <a:avLst>
              <a:gd name="adj" fmla="val 100000"/>
            </a:avLst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C07CFEDB-019E-4042-9A44-FE2EA32B6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639190"/>
              </p:ext>
            </p:extLst>
          </p:nvPr>
        </p:nvGraphicFramePr>
        <p:xfrm>
          <a:off x="6958927" y="1730816"/>
          <a:ext cx="4851637" cy="9898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1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9807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Перечень запрещенных действий 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при оказании мер государственной поддержки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Таблица 54">
            <a:extLst>
              <a:ext uri="{FF2B5EF4-FFF2-40B4-BE49-F238E27FC236}">
                <a16:creationId xmlns:a16="http://schemas.microsoft.com/office/drawing/2014/main" id="{CFF91156-7AC2-470E-98E8-1E4DED25E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62945"/>
              </p:ext>
            </p:extLst>
          </p:nvPr>
        </p:nvGraphicFramePr>
        <p:xfrm>
          <a:off x="2518561" y="2339365"/>
          <a:ext cx="2928607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70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Финансовый лизинг на условиях не более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2%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годовых</a:t>
                      </a:r>
                      <a:endParaRPr lang="x-non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FB9152EA-2318-4BA2-93F7-EBA6566A7634}"/>
              </a:ext>
            </a:extLst>
          </p:cNvPr>
          <p:cNvGrpSpPr/>
          <p:nvPr/>
        </p:nvGrpSpPr>
        <p:grpSpPr>
          <a:xfrm>
            <a:off x="245677" y="1446924"/>
            <a:ext cx="2878362" cy="794176"/>
            <a:chOff x="185352" y="1061455"/>
            <a:chExt cx="3154193" cy="408030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64D5A4F0-BB31-4EE8-A6C7-D7439A2369FD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Google Shape;315;p39">
              <a:extLst>
                <a:ext uri="{FF2B5EF4-FFF2-40B4-BE49-F238E27FC236}">
                  <a16:creationId xmlns:a16="http://schemas.microsoft.com/office/drawing/2014/main" id="{07D74A56-36F4-4651-AB86-DF070C2A5708}"/>
                </a:ext>
              </a:extLst>
            </p:cNvPr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kk-KZ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ПЕРСОНАЛИЗАЦИЯ ПОДДЕРЖКИ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aphicFrame>
        <p:nvGraphicFramePr>
          <p:cNvPr id="68" name="Таблица 67">
            <a:extLst>
              <a:ext uri="{FF2B5EF4-FFF2-40B4-BE49-F238E27FC236}">
                <a16:creationId xmlns:a16="http://schemas.microsoft.com/office/drawing/2014/main" id="{C7669ACF-54D1-4D15-972F-4C7F74F35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25816"/>
              </p:ext>
            </p:extLst>
          </p:nvPr>
        </p:nvGraphicFramePr>
        <p:xfrm>
          <a:off x="2540565" y="3218622"/>
          <a:ext cx="2906603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6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30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Финансовый лизинг на условиях не более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5%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годовых</a:t>
                      </a:r>
                      <a:endParaRPr lang="x-none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05D4D3-EF6C-4B68-9549-A5364488D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5" y="3760298"/>
            <a:ext cx="1006036" cy="4191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91824D-1338-4111-A3F2-7EF422DF56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44" y="2259339"/>
            <a:ext cx="1644507" cy="456502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8095716B-7FEB-467A-B1B9-E357F570533E}"/>
              </a:ext>
            </a:extLst>
          </p:cNvPr>
          <p:cNvGrpSpPr/>
          <p:nvPr/>
        </p:nvGrpSpPr>
        <p:grpSpPr>
          <a:xfrm>
            <a:off x="245677" y="4669601"/>
            <a:ext cx="4471393" cy="544040"/>
            <a:chOff x="185352" y="1061455"/>
            <a:chExt cx="3154193" cy="408030"/>
          </a:xfrm>
        </p:grpSpPr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867B75DF-A519-469A-9502-449CEDEC1608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Google Shape;315;p39">
              <a:extLst>
                <a:ext uri="{FF2B5EF4-FFF2-40B4-BE49-F238E27FC236}">
                  <a16:creationId xmlns:a16="http://schemas.microsoft.com/office/drawing/2014/main" id="{C65E5C1C-6E6C-4DAA-9BF8-5FFC22B27529}"/>
                </a:ext>
              </a:extLst>
            </p:cNvPr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kk-KZ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ПРИОРИТЕТ НА КРУПНЫЙ БИЗНЕС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sp>
        <p:nvSpPr>
          <p:cNvPr id="73" name="Пятиугольник 123">
            <a:extLst>
              <a:ext uri="{FF2B5EF4-FFF2-40B4-BE49-F238E27FC236}">
                <a16:creationId xmlns:a16="http://schemas.microsoft.com/office/drawing/2014/main" id="{E6E4F44C-876F-473A-8B4A-19E28B8A88BB}"/>
              </a:ext>
            </a:extLst>
          </p:cNvPr>
          <p:cNvSpPr/>
          <p:nvPr/>
        </p:nvSpPr>
        <p:spPr>
          <a:xfrm>
            <a:off x="1978632" y="2300265"/>
            <a:ext cx="362041" cy="1543691"/>
          </a:xfrm>
          <a:prstGeom prst="homePlate">
            <a:avLst>
              <a:gd name="adj" fmla="val 100000"/>
            </a:avLst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3B6D85E9-2959-4545-BE3A-763E7C921A6A}"/>
              </a:ext>
            </a:extLst>
          </p:cNvPr>
          <p:cNvGrpSpPr/>
          <p:nvPr/>
        </p:nvGrpSpPr>
        <p:grpSpPr>
          <a:xfrm>
            <a:off x="235630" y="6080400"/>
            <a:ext cx="4471393" cy="544040"/>
            <a:chOff x="185352" y="1061455"/>
            <a:chExt cx="3154193" cy="408030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E383DEE7-F670-4F9D-8341-27531DE2B2FB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Google Shape;315;p39">
              <a:extLst>
                <a:ext uri="{FF2B5EF4-FFF2-40B4-BE49-F238E27FC236}">
                  <a16:creationId xmlns:a16="http://schemas.microsoft.com/office/drawing/2014/main" id="{A66C2D90-CAE5-4CA2-B5B3-A2C465B5E10F}"/>
                </a:ext>
              </a:extLst>
            </p:cNvPr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kk-KZ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НЕПРОЗРАЧНЫЙ ОТБОР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CF55E90-6B41-427F-B2A2-30160CF5B206}"/>
              </a:ext>
            </a:extLst>
          </p:cNvPr>
          <p:cNvSpPr txBox="1"/>
          <p:nvPr/>
        </p:nvSpPr>
        <p:spPr>
          <a:xfrm>
            <a:off x="2471327" y="3979756"/>
            <a:ext cx="3190501" cy="507831"/>
          </a:xfrm>
          <a:prstGeom prst="rect">
            <a:avLst/>
          </a:prstGeom>
          <a:noFill/>
          <a:ln>
            <a:solidFill>
              <a:srgbClr val="5B9BD5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Процентная ставка кредитования для других участников составляет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12-20%</a:t>
            </a:r>
            <a:endParaRPr lang="x-none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9" name="Таблица 88">
            <a:extLst>
              <a:ext uri="{FF2B5EF4-FFF2-40B4-BE49-F238E27FC236}">
                <a16:creationId xmlns:a16="http://schemas.microsoft.com/office/drawing/2014/main" id="{CA1F8179-3891-47DB-A3CE-D68C4A1D1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16298"/>
              </p:ext>
            </p:extLst>
          </p:nvPr>
        </p:nvGraphicFramePr>
        <p:xfrm>
          <a:off x="6958927" y="3065528"/>
          <a:ext cx="4851637" cy="9898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1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9807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Согласование и мониторинг 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оказания мер государственной поддержки 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Таблица 89">
            <a:extLst>
              <a:ext uri="{FF2B5EF4-FFF2-40B4-BE49-F238E27FC236}">
                <a16:creationId xmlns:a16="http://schemas.microsoft.com/office/drawing/2014/main" id="{E7EB4232-C74C-4D04-B4D0-62E341AEB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04912"/>
              </p:ext>
            </p:extLst>
          </p:nvPr>
        </p:nvGraphicFramePr>
        <p:xfrm>
          <a:off x="6932200" y="4373163"/>
          <a:ext cx="4851637" cy="1740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1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9807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Конкурентные принципы 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оказания мер государственной поддержки</a:t>
                      </a:r>
                    </a:p>
                    <a:p>
                      <a:pPr marL="342900" marR="0" indent="-34290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уровень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рыночной концентрации</a:t>
                      </a:r>
                    </a:p>
                    <a:p>
                      <a:pPr marL="342900" marR="0" indent="-34290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доля МСБ</a:t>
                      </a:r>
                    </a:p>
                    <a:p>
                      <a:pPr marL="342900" marR="0" indent="-34290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уровень госучастия</a:t>
                      </a:r>
                    </a:p>
                    <a:p>
                      <a:pPr marL="342900" marR="0" indent="-34290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наличие барьеров</a:t>
                      </a:r>
                    </a:p>
                    <a:p>
                      <a:pPr marL="342900" marR="0" indent="-34290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динамика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появления новых субъектов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6132522" y="4487587"/>
            <a:ext cx="677655" cy="692472"/>
            <a:chOff x="6131633" y="4487588"/>
            <a:chExt cx="785876" cy="735292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29C9A82F-54BF-433E-B4A7-FCF9F3C75032}"/>
                </a:ext>
              </a:extLst>
            </p:cNvPr>
            <p:cNvSpPr/>
            <p:nvPr/>
          </p:nvSpPr>
          <p:spPr>
            <a:xfrm>
              <a:off x="6131633" y="4487588"/>
              <a:ext cx="785876" cy="73529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03762FE2-15B3-4777-B4B8-3700E477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603" y="4510122"/>
              <a:ext cx="735956" cy="690224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DAC7641-EBC3-4D55-95FF-24A34E92FA47}"/>
              </a:ext>
            </a:extLst>
          </p:cNvPr>
          <p:cNvGrpSpPr/>
          <p:nvPr/>
        </p:nvGrpSpPr>
        <p:grpSpPr>
          <a:xfrm>
            <a:off x="6141232" y="3224493"/>
            <a:ext cx="700412" cy="690219"/>
            <a:chOff x="6177726" y="3393429"/>
            <a:chExt cx="509633" cy="509633"/>
          </a:xfrm>
        </p:grpSpPr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29C9A82F-54BF-433E-B4A7-FCF9F3C75032}"/>
                </a:ext>
              </a:extLst>
            </p:cNvPr>
            <p:cNvSpPr/>
            <p:nvPr/>
          </p:nvSpPr>
          <p:spPr>
            <a:xfrm>
              <a:off x="6177726" y="3393429"/>
              <a:ext cx="509633" cy="50963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Рисунок 93" descr="Облачные вычисления">
              <a:extLst>
                <a:ext uri="{FF2B5EF4-FFF2-40B4-BE49-F238E27FC236}">
                  <a16:creationId xmlns:a16="http://schemas.microsoft.com/office/drawing/2014/main" id="{20C5F5A9-EA3A-4A67-B4A8-ADD8D2AA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40821" y="3448975"/>
              <a:ext cx="398543" cy="398543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65B8DBC3-06B6-43CC-99A7-8C8E1C87085B}"/>
              </a:ext>
            </a:extLst>
          </p:cNvPr>
          <p:cNvGrpSpPr/>
          <p:nvPr/>
        </p:nvGrpSpPr>
        <p:grpSpPr>
          <a:xfrm>
            <a:off x="6036959" y="1827985"/>
            <a:ext cx="862601" cy="793154"/>
            <a:chOff x="6451400" y="3206921"/>
            <a:chExt cx="1051379" cy="936988"/>
          </a:xfrm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55DD1A75-4BE0-432C-B5FC-86F1D242EB16}"/>
                </a:ext>
              </a:extLst>
            </p:cNvPr>
            <p:cNvSpPr/>
            <p:nvPr/>
          </p:nvSpPr>
          <p:spPr>
            <a:xfrm>
              <a:off x="6451400" y="3206921"/>
              <a:ext cx="1051379" cy="936988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09" name="Google Shape;8941;p76">
              <a:extLst>
                <a:ext uri="{FF2B5EF4-FFF2-40B4-BE49-F238E27FC236}">
                  <a16:creationId xmlns:a16="http://schemas.microsoft.com/office/drawing/2014/main" id="{BDC69235-008E-432E-938B-FF6B0FFC8375}"/>
                </a:ext>
              </a:extLst>
            </p:cNvPr>
            <p:cNvGrpSpPr/>
            <p:nvPr/>
          </p:nvGrpSpPr>
          <p:grpSpPr>
            <a:xfrm>
              <a:off x="6746280" y="3372846"/>
              <a:ext cx="426499" cy="559497"/>
              <a:chOff x="-3365275" y="3253275"/>
              <a:chExt cx="222150" cy="291425"/>
            </a:xfrm>
            <a:solidFill>
              <a:schemeClr val="bg1"/>
            </a:solidFill>
          </p:grpSpPr>
          <p:sp>
            <p:nvSpPr>
              <p:cNvPr id="110" name="Google Shape;8942;p76">
                <a:extLst>
                  <a:ext uri="{FF2B5EF4-FFF2-40B4-BE49-F238E27FC236}">
                    <a16:creationId xmlns:a16="http://schemas.microsoft.com/office/drawing/2014/main" id="{BEBA3AFA-8B9C-4217-884F-4F5605E7DA79}"/>
                  </a:ext>
                </a:extLst>
              </p:cNvPr>
              <p:cNvSpPr/>
              <p:nvPr/>
            </p:nvSpPr>
            <p:spPr>
              <a:xfrm>
                <a:off x="-3365275" y="3253275"/>
                <a:ext cx="22215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11657" extrusionOk="0">
                    <a:moveTo>
                      <a:pt x="5861" y="662"/>
                    </a:moveTo>
                    <a:cubicBezTo>
                      <a:pt x="6302" y="662"/>
                      <a:pt x="6302" y="1323"/>
                      <a:pt x="5861" y="1323"/>
                    </a:cubicBezTo>
                    <a:lnTo>
                      <a:pt x="3120" y="1323"/>
                    </a:lnTo>
                    <a:cubicBezTo>
                      <a:pt x="2647" y="1323"/>
                      <a:pt x="2647" y="662"/>
                      <a:pt x="3120" y="662"/>
                    </a:cubicBezTo>
                    <a:close/>
                    <a:moveTo>
                      <a:pt x="7215" y="3466"/>
                    </a:moveTo>
                    <a:cubicBezTo>
                      <a:pt x="7625" y="3466"/>
                      <a:pt x="7625" y="4127"/>
                      <a:pt x="7215" y="4127"/>
                    </a:cubicBezTo>
                    <a:lnTo>
                      <a:pt x="4443" y="4127"/>
                    </a:lnTo>
                    <a:cubicBezTo>
                      <a:pt x="4002" y="4127"/>
                      <a:pt x="3970" y="3466"/>
                      <a:pt x="4443" y="3466"/>
                    </a:cubicBezTo>
                    <a:close/>
                    <a:moveTo>
                      <a:pt x="3101" y="2795"/>
                    </a:moveTo>
                    <a:cubicBezTo>
                      <a:pt x="3360" y="2795"/>
                      <a:pt x="3582" y="3129"/>
                      <a:pt x="3340" y="3371"/>
                    </a:cubicBezTo>
                    <a:lnTo>
                      <a:pt x="2899" y="3812"/>
                    </a:lnTo>
                    <a:lnTo>
                      <a:pt x="3340" y="4253"/>
                    </a:lnTo>
                    <a:cubicBezTo>
                      <a:pt x="3582" y="4495"/>
                      <a:pt x="3360" y="4830"/>
                      <a:pt x="3101" y="4830"/>
                    </a:cubicBezTo>
                    <a:cubicBezTo>
                      <a:pt x="3023" y="4830"/>
                      <a:pt x="2941" y="4799"/>
                      <a:pt x="2868" y="4726"/>
                    </a:cubicBezTo>
                    <a:lnTo>
                      <a:pt x="2427" y="4285"/>
                    </a:lnTo>
                    <a:lnTo>
                      <a:pt x="2017" y="4726"/>
                    </a:lnTo>
                    <a:cubicBezTo>
                      <a:pt x="1944" y="4799"/>
                      <a:pt x="1862" y="4830"/>
                      <a:pt x="1784" y="4830"/>
                    </a:cubicBezTo>
                    <a:cubicBezTo>
                      <a:pt x="1525" y="4830"/>
                      <a:pt x="1303" y="4495"/>
                      <a:pt x="1545" y="4253"/>
                    </a:cubicBezTo>
                    <a:lnTo>
                      <a:pt x="1954" y="3812"/>
                    </a:lnTo>
                    <a:lnTo>
                      <a:pt x="1545" y="3371"/>
                    </a:lnTo>
                    <a:cubicBezTo>
                      <a:pt x="1303" y="3129"/>
                      <a:pt x="1525" y="2795"/>
                      <a:pt x="1784" y="2795"/>
                    </a:cubicBezTo>
                    <a:cubicBezTo>
                      <a:pt x="1862" y="2795"/>
                      <a:pt x="1944" y="2825"/>
                      <a:pt x="2017" y="2899"/>
                    </a:cubicBezTo>
                    <a:lnTo>
                      <a:pt x="2427" y="3340"/>
                    </a:lnTo>
                    <a:lnTo>
                      <a:pt x="2868" y="2899"/>
                    </a:lnTo>
                    <a:cubicBezTo>
                      <a:pt x="2941" y="2825"/>
                      <a:pt x="3023" y="2795"/>
                      <a:pt x="3101" y="2795"/>
                    </a:cubicBezTo>
                    <a:close/>
                    <a:moveTo>
                      <a:pt x="7242" y="6206"/>
                    </a:moveTo>
                    <a:cubicBezTo>
                      <a:pt x="7625" y="6206"/>
                      <a:pt x="7616" y="6868"/>
                      <a:pt x="7215" y="6868"/>
                    </a:cubicBezTo>
                    <a:lnTo>
                      <a:pt x="4443" y="6868"/>
                    </a:lnTo>
                    <a:cubicBezTo>
                      <a:pt x="4002" y="6868"/>
                      <a:pt x="3970" y="6207"/>
                      <a:pt x="4443" y="6207"/>
                    </a:cubicBezTo>
                    <a:lnTo>
                      <a:pt x="7215" y="6207"/>
                    </a:lnTo>
                    <a:cubicBezTo>
                      <a:pt x="7225" y="6206"/>
                      <a:pt x="7233" y="6206"/>
                      <a:pt x="7242" y="6206"/>
                    </a:cubicBezTo>
                    <a:close/>
                    <a:moveTo>
                      <a:pt x="3101" y="5504"/>
                    </a:moveTo>
                    <a:cubicBezTo>
                      <a:pt x="3360" y="5504"/>
                      <a:pt x="3582" y="5839"/>
                      <a:pt x="3340" y="6081"/>
                    </a:cubicBezTo>
                    <a:lnTo>
                      <a:pt x="2899" y="6522"/>
                    </a:lnTo>
                    <a:lnTo>
                      <a:pt x="3340" y="6963"/>
                    </a:lnTo>
                    <a:cubicBezTo>
                      <a:pt x="3582" y="7205"/>
                      <a:pt x="3360" y="7539"/>
                      <a:pt x="3101" y="7539"/>
                    </a:cubicBezTo>
                    <a:cubicBezTo>
                      <a:pt x="3023" y="7539"/>
                      <a:pt x="2941" y="7509"/>
                      <a:pt x="2868" y="7435"/>
                    </a:cubicBezTo>
                    <a:lnTo>
                      <a:pt x="2427" y="6994"/>
                    </a:lnTo>
                    <a:lnTo>
                      <a:pt x="2017" y="7435"/>
                    </a:lnTo>
                    <a:cubicBezTo>
                      <a:pt x="1944" y="7509"/>
                      <a:pt x="1862" y="7539"/>
                      <a:pt x="1784" y="7539"/>
                    </a:cubicBezTo>
                    <a:cubicBezTo>
                      <a:pt x="1525" y="7539"/>
                      <a:pt x="1303" y="7205"/>
                      <a:pt x="1545" y="6963"/>
                    </a:cubicBezTo>
                    <a:lnTo>
                      <a:pt x="1954" y="6522"/>
                    </a:lnTo>
                    <a:lnTo>
                      <a:pt x="1545" y="6081"/>
                    </a:lnTo>
                    <a:cubicBezTo>
                      <a:pt x="1303" y="5839"/>
                      <a:pt x="1525" y="5504"/>
                      <a:pt x="1784" y="5504"/>
                    </a:cubicBezTo>
                    <a:cubicBezTo>
                      <a:pt x="1862" y="5504"/>
                      <a:pt x="1944" y="5535"/>
                      <a:pt x="2017" y="5608"/>
                    </a:cubicBezTo>
                    <a:lnTo>
                      <a:pt x="2427" y="6049"/>
                    </a:lnTo>
                    <a:lnTo>
                      <a:pt x="2868" y="5608"/>
                    </a:lnTo>
                    <a:cubicBezTo>
                      <a:pt x="2941" y="5535"/>
                      <a:pt x="3023" y="5504"/>
                      <a:pt x="3101" y="5504"/>
                    </a:cubicBezTo>
                    <a:close/>
                    <a:moveTo>
                      <a:pt x="7215" y="8916"/>
                    </a:moveTo>
                    <a:cubicBezTo>
                      <a:pt x="7625" y="8916"/>
                      <a:pt x="7625" y="9609"/>
                      <a:pt x="7215" y="9609"/>
                    </a:cubicBezTo>
                    <a:lnTo>
                      <a:pt x="4443" y="9609"/>
                    </a:lnTo>
                    <a:cubicBezTo>
                      <a:pt x="4002" y="9609"/>
                      <a:pt x="3970" y="8916"/>
                      <a:pt x="4443" y="8916"/>
                    </a:cubicBezTo>
                    <a:close/>
                    <a:moveTo>
                      <a:pt x="2395" y="8254"/>
                    </a:moveTo>
                    <a:cubicBezTo>
                      <a:pt x="2962" y="8254"/>
                      <a:pt x="3435" y="8727"/>
                      <a:pt x="3435" y="9263"/>
                    </a:cubicBezTo>
                    <a:cubicBezTo>
                      <a:pt x="3435" y="9830"/>
                      <a:pt x="2994" y="10302"/>
                      <a:pt x="2395" y="10302"/>
                    </a:cubicBezTo>
                    <a:cubicBezTo>
                      <a:pt x="1860" y="10302"/>
                      <a:pt x="1387" y="9830"/>
                      <a:pt x="1387" y="9263"/>
                    </a:cubicBezTo>
                    <a:cubicBezTo>
                      <a:pt x="1387" y="8727"/>
                      <a:pt x="1860" y="8254"/>
                      <a:pt x="2395" y="8254"/>
                    </a:cubicBezTo>
                    <a:close/>
                    <a:moveTo>
                      <a:pt x="3057" y="0"/>
                    </a:moveTo>
                    <a:cubicBezTo>
                      <a:pt x="2647" y="0"/>
                      <a:pt x="2238" y="252"/>
                      <a:pt x="2112" y="662"/>
                    </a:cubicBezTo>
                    <a:lnTo>
                      <a:pt x="1009" y="662"/>
                    </a:lnTo>
                    <a:cubicBezTo>
                      <a:pt x="473" y="662"/>
                      <a:pt x="1" y="1134"/>
                      <a:pt x="1" y="1670"/>
                    </a:cubicBezTo>
                    <a:lnTo>
                      <a:pt x="1" y="10617"/>
                    </a:lnTo>
                    <a:cubicBezTo>
                      <a:pt x="1" y="11153"/>
                      <a:pt x="473" y="11657"/>
                      <a:pt x="1009" y="11657"/>
                    </a:cubicBezTo>
                    <a:lnTo>
                      <a:pt x="7877" y="11657"/>
                    </a:lnTo>
                    <a:cubicBezTo>
                      <a:pt x="8413" y="11657"/>
                      <a:pt x="8885" y="11184"/>
                      <a:pt x="8885" y="10617"/>
                    </a:cubicBezTo>
                    <a:lnTo>
                      <a:pt x="8885" y="1670"/>
                    </a:lnTo>
                    <a:cubicBezTo>
                      <a:pt x="8885" y="1134"/>
                      <a:pt x="8476" y="662"/>
                      <a:pt x="7877" y="662"/>
                    </a:cubicBezTo>
                    <a:lnTo>
                      <a:pt x="6774" y="662"/>
                    </a:lnTo>
                    <a:cubicBezTo>
                      <a:pt x="6617" y="252"/>
                      <a:pt x="6270" y="0"/>
                      <a:pt x="5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1" name="Google Shape;8943;p76">
                <a:extLst>
                  <a:ext uri="{FF2B5EF4-FFF2-40B4-BE49-F238E27FC236}">
                    <a16:creationId xmlns:a16="http://schemas.microsoft.com/office/drawing/2014/main" id="{9A29C3E8-4FEC-4632-9C5A-00467C214155}"/>
                  </a:ext>
                </a:extLst>
              </p:cNvPr>
              <p:cNvSpPr/>
              <p:nvPr/>
            </p:nvSpPr>
            <p:spPr>
              <a:xfrm>
                <a:off x="-3314075" y="3476175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  <p:graphicFrame>
        <p:nvGraphicFramePr>
          <p:cNvPr id="52" name="Таблица 51">
            <a:extLst>
              <a:ext uri="{FF2B5EF4-FFF2-40B4-BE49-F238E27FC236}">
                <a16:creationId xmlns:a16="http://schemas.microsoft.com/office/drawing/2014/main" id="{5928ED14-2CE1-4324-BFC2-5B3969C02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91999"/>
              </p:ext>
            </p:extLst>
          </p:nvPr>
        </p:nvGraphicFramePr>
        <p:xfrm>
          <a:off x="227915" y="5351561"/>
          <a:ext cx="4011994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302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Площадки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 загонами для единовременного содержания КРС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/овец от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5 000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голов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8C60052-91EF-4566-B9FE-2A845F4097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27" y="68650"/>
            <a:ext cx="601833" cy="6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2569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>
            <a:off x="233156" y="691603"/>
            <a:ext cx="11967883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auto">
          <a:xfrm>
            <a:off x="233156" y="165024"/>
            <a:ext cx="11263683" cy="48885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ru-RU" sz="2133" b="1" dirty="0">
              <a:solidFill>
                <a:srgbClr val="1A4164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Внедрение </a:t>
            </a:r>
            <a:r>
              <a:rPr lang="ru-RU" sz="2400" b="1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новых подходов к регулированию цифровой экономики</a:t>
            </a:r>
          </a:p>
          <a:p>
            <a:pPr>
              <a:defRPr/>
            </a:pPr>
            <a:endParaRPr lang="ru-RU" altLang="ru-RU" sz="2133" b="1" dirty="0">
              <a:solidFill>
                <a:srgbClr val="1A4164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245677" y="828339"/>
            <a:ext cx="3453868" cy="544040"/>
            <a:chOff x="185352" y="1061455"/>
            <a:chExt cx="3154193" cy="408030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58087C3D-E607-4C12-84FB-BB44F7389407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Google Shape;315;p39"/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ТЕКУЩАЯ СИТУАЦИЯ: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pSp>
        <p:nvGrpSpPr>
          <p:cNvPr id="97" name="Google Shape;6761;p72"/>
          <p:cNvGrpSpPr/>
          <p:nvPr/>
        </p:nvGrpSpPr>
        <p:grpSpPr>
          <a:xfrm>
            <a:off x="6443715" y="2164675"/>
            <a:ext cx="488485" cy="486943"/>
            <a:chOff x="-60987850" y="4100950"/>
            <a:chExt cx="316650" cy="315650"/>
          </a:xfrm>
          <a:solidFill>
            <a:schemeClr val="bg1"/>
          </a:solidFill>
        </p:grpSpPr>
        <p:sp>
          <p:nvSpPr>
            <p:cNvPr id="98" name="Google Shape;6762;p72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9" name="Google Shape;6763;p72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0" name="Google Shape;6764;p72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1" name="Google Shape;6765;p72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2" name="Google Shape;6766;p72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114" name="Прямоугольник 113"/>
          <p:cNvSpPr/>
          <p:nvPr/>
        </p:nvSpPr>
        <p:spPr>
          <a:xfrm>
            <a:off x="11559906" y="6664326"/>
            <a:ext cx="614363" cy="193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67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1067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6EADEFE-B235-4D28-9BF2-B7F03C846F73}"/>
              </a:ext>
            </a:extLst>
          </p:cNvPr>
          <p:cNvGrpSpPr/>
          <p:nvPr/>
        </p:nvGrpSpPr>
        <p:grpSpPr>
          <a:xfrm>
            <a:off x="6217097" y="837788"/>
            <a:ext cx="3673198" cy="544040"/>
            <a:chOff x="185352" y="1061455"/>
            <a:chExt cx="3154193" cy="408030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F1F03918-2F64-47B4-B4DE-320FBE18F1AA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Google Shape;315;p39">
              <a:extLst>
                <a:ext uri="{FF2B5EF4-FFF2-40B4-BE49-F238E27FC236}">
                  <a16:creationId xmlns:a16="http://schemas.microsoft.com/office/drawing/2014/main" id="{2709CF6E-49B2-4691-AF85-216A149D37A7}"/>
                </a:ext>
              </a:extLst>
            </p:cNvPr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ПРЕДЛАГАЕТСЯ</a:t>
              </a: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C07CFEDB-019E-4042-9A44-FE2EA32B6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253289"/>
              </p:ext>
            </p:extLst>
          </p:nvPr>
        </p:nvGraphicFramePr>
        <p:xfrm>
          <a:off x="7224999" y="1611694"/>
          <a:ext cx="4851637" cy="9898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1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9807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kk-KZ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Н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овая методология </a:t>
                      </a:r>
                      <a:r>
                        <a:rPr lang="ru-RU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анализа цифровых рынков</a:t>
                      </a:r>
                      <a:r>
                        <a:rPr lang="en-US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, </a:t>
                      </a:r>
                      <a:r>
                        <a:rPr lang="kk-KZ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учитывающая наличие</a:t>
                      </a:r>
                      <a:r>
                        <a:rPr lang="en-US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:</a:t>
                      </a:r>
                      <a:endParaRPr lang="ru-RU" sz="19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Таблица 88">
            <a:extLst>
              <a:ext uri="{FF2B5EF4-FFF2-40B4-BE49-F238E27FC236}">
                <a16:creationId xmlns:a16="http://schemas.microsoft.com/office/drawing/2014/main" id="{CA1F8179-3891-47DB-A3CE-D68C4A1D1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37160"/>
              </p:ext>
            </p:extLst>
          </p:nvPr>
        </p:nvGraphicFramePr>
        <p:xfrm>
          <a:off x="7212934" y="2799315"/>
          <a:ext cx="3302666" cy="5793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321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kk-KZ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цифровой платформы</a:t>
                      </a:r>
                      <a:endParaRPr lang="ru-RU" sz="19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Таблица 76">
            <a:extLst>
              <a:ext uri="{FF2B5EF4-FFF2-40B4-BE49-F238E27FC236}">
                <a16:creationId xmlns:a16="http://schemas.microsoft.com/office/drawing/2014/main" id="{7F3C5F27-5E62-4799-9F21-A79883733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445779"/>
              </p:ext>
            </p:extLst>
          </p:nvPr>
        </p:nvGraphicFramePr>
        <p:xfrm>
          <a:off x="7146162" y="5623923"/>
          <a:ext cx="4983848" cy="903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3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321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Определение доминирующего положения с учетом особенностей цифровых рынков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Таблица 77">
            <a:extLst>
              <a:ext uri="{FF2B5EF4-FFF2-40B4-BE49-F238E27FC236}">
                <a16:creationId xmlns:a16="http://schemas.microsoft.com/office/drawing/2014/main" id="{81D14781-087B-40FE-860A-91C2DB915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21548"/>
              </p:ext>
            </p:extLst>
          </p:nvPr>
        </p:nvGraphicFramePr>
        <p:xfrm>
          <a:off x="7146161" y="4795417"/>
          <a:ext cx="4983849" cy="643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321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Оценка влияния сетевого эффекта на рыночную власть субъекта рынка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1426676-7BB3-4447-9C5A-0B18062F63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69" y="1688851"/>
            <a:ext cx="2619534" cy="13752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B6FFE5-9F6C-4631-B3DB-92A056F517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8" y="2163334"/>
            <a:ext cx="1467497" cy="5515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A89BA2-F7DB-49A6-91A1-74A832582D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59" y="2143387"/>
            <a:ext cx="1255120" cy="706136"/>
          </a:xfrm>
          <a:prstGeom prst="rect">
            <a:avLst/>
          </a:prstGeom>
        </p:spPr>
      </p:pic>
      <p:graphicFrame>
        <p:nvGraphicFramePr>
          <p:cNvPr id="87" name="Таблица 86">
            <a:extLst>
              <a:ext uri="{FF2B5EF4-FFF2-40B4-BE49-F238E27FC236}">
                <a16:creationId xmlns:a16="http://schemas.microsoft.com/office/drawing/2014/main" id="{17FFE7E9-D449-405C-87FC-FF666FFCD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003500"/>
              </p:ext>
            </p:extLst>
          </p:nvPr>
        </p:nvGraphicFramePr>
        <p:xfrm>
          <a:off x="7212934" y="3573312"/>
          <a:ext cx="3302666" cy="5793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321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kk-KZ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сетевого эффекта</a:t>
                      </a:r>
                      <a:endParaRPr lang="ru-RU" sz="19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D72148DA-20C4-434B-84F0-5BBA3462358B}"/>
              </a:ext>
            </a:extLst>
          </p:cNvPr>
          <p:cNvGrpSpPr/>
          <p:nvPr/>
        </p:nvGrpSpPr>
        <p:grpSpPr>
          <a:xfrm>
            <a:off x="6208063" y="3114847"/>
            <a:ext cx="862601" cy="793154"/>
            <a:chOff x="6451400" y="3206921"/>
            <a:chExt cx="1051379" cy="936988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AC5208AD-FD1E-410A-9AC1-EC8B4DBCC557}"/>
                </a:ext>
              </a:extLst>
            </p:cNvPr>
            <p:cNvSpPr/>
            <p:nvPr/>
          </p:nvSpPr>
          <p:spPr>
            <a:xfrm>
              <a:off x="6451400" y="3206921"/>
              <a:ext cx="1051379" cy="936988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  <p:grpSp>
          <p:nvGrpSpPr>
            <p:cNvPr id="81" name="Google Shape;8941;p76">
              <a:extLst>
                <a:ext uri="{FF2B5EF4-FFF2-40B4-BE49-F238E27FC236}">
                  <a16:creationId xmlns:a16="http://schemas.microsoft.com/office/drawing/2014/main" id="{83CAC51F-0AC2-4AD4-A236-DE4094012376}"/>
                </a:ext>
              </a:extLst>
            </p:cNvPr>
            <p:cNvGrpSpPr/>
            <p:nvPr/>
          </p:nvGrpSpPr>
          <p:grpSpPr>
            <a:xfrm>
              <a:off x="6746280" y="3372846"/>
              <a:ext cx="426499" cy="559497"/>
              <a:chOff x="-3365275" y="3253275"/>
              <a:chExt cx="222150" cy="291425"/>
            </a:xfrm>
            <a:solidFill>
              <a:schemeClr val="bg1"/>
            </a:solidFill>
          </p:grpSpPr>
          <p:sp>
            <p:nvSpPr>
              <p:cNvPr id="85" name="Google Shape;8942;p76">
                <a:extLst>
                  <a:ext uri="{FF2B5EF4-FFF2-40B4-BE49-F238E27FC236}">
                    <a16:creationId xmlns:a16="http://schemas.microsoft.com/office/drawing/2014/main" id="{6E373EC5-A873-4117-B9EC-9D4B5B6853C9}"/>
                  </a:ext>
                </a:extLst>
              </p:cNvPr>
              <p:cNvSpPr/>
              <p:nvPr/>
            </p:nvSpPr>
            <p:spPr>
              <a:xfrm>
                <a:off x="-3365275" y="3253275"/>
                <a:ext cx="22215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11657" extrusionOk="0">
                    <a:moveTo>
                      <a:pt x="5861" y="662"/>
                    </a:moveTo>
                    <a:cubicBezTo>
                      <a:pt x="6302" y="662"/>
                      <a:pt x="6302" y="1323"/>
                      <a:pt x="5861" y="1323"/>
                    </a:cubicBezTo>
                    <a:lnTo>
                      <a:pt x="3120" y="1323"/>
                    </a:lnTo>
                    <a:cubicBezTo>
                      <a:pt x="2647" y="1323"/>
                      <a:pt x="2647" y="662"/>
                      <a:pt x="3120" y="662"/>
                    </a:cubicBezTo>
                    <a:close/>
                    <a:moveTo>
                      <a:pt x="7215" y="3466"/>
                    </a:moveTo>
                    <a:cubicBezTo>
                      <a:pt x="7625" y="3466"/>
                      <a:pt x="7625" y="4127"/>
                      <a:pt x="7215" y="4127"/>
                    </a:cubicBezTo>
                    <a:lnTo>
                      <a:pt x="4443" y="4127"/>
                    </a:lnTo>
                    <a:cubicBezTo>
                      <a:pt x="4002" y="4127"/>
                      <a:pt x="3970" y="3466"/>
                      <a:pt x="4443" y="3466"/>
                    </a:cubicBezTo>
                    <a:close/>
                    <a:moveTo>
                      <a:pt x="3101" y="2795"/>
                    </a:moveTo>
                    <a:cubicBezTo>
                      <a:pt x="3360" y="2795"/>
                      <a:pt x="3582" y="3129"/>
                      <a:pt x="3340" y="3371"/>
                    </a:cubicBezTo>
                    <a:lnTo>
                      <a:pt x="2899" y="3812"/>
                    </a:lnTo>
                    <a:lnTo>
                      <a:pt x="3340" y="4253"/>
                    </a:lnTo>
                    <a:cubicBezTo>
                      <a:pt x="3582" y="4495"/>
                      <a:pt x="3360" y="4830"/>
                      <a:pt x="3101" y="4830"/>
                    </a:cubicBezTo>
                    <a:cubicBezTo>
                      <a:pt x="3023" y="4830"/>
                      <a:pt x="2941" y="4799"/>
                      <a:pt x="2868" y="4726"/>
                    </a:cubicBezTo>
                    <a:lnTo>
                      <a:pt x="2427" y="4285"/>
                    </a:lnTo>
                    <a:lnTo>
                      <a:pt x="2017" y="4726"/>
                    </a:lnTo>
                    <a:cubicBezTo>
                      <a:pt x="1944" y="4799"/>
                      <a:pt x="1862" y="4830"/>
                      <a:pt x="1784" y="4830"/>
                    </a:cubicBezTo>
                    <a:cubicBezTo>
                      <a:pt x="1525" y="4830"/>
                      <a:pt x="1303" y="4495"/>
                      <a:pt x="1545" y="4253"/>
                    </a:cubicBezTo>
                    <a:lnTo>
                      <a:pt x="1954" y="3812"/>
                    </a:lnTo>
                    <a:lnTo>
                      <a:pt x="1545" y="3371"/>
                    </a:lnTo>
                    <a:cubicBezTo>
                      <a:pt x="1303" y="3129"/>
                      <a:pt x="1525" y="2795"/>
                      <a:pt x="1784" y="2795"/>
                    </a:cubicBezTo>
                    <a:cubicBezTo>
                      <a:pt x="1862" y="2795"/>
                      <a:pt x="1944" y="2825"/>
                      <a:pt x="2017" y="2899"/>
                    </a:cubicBezTo>
                    <a:lnTo>
                      <a:pt x="2427" y="3340"/>
                    </a:lnTo>
                    <a:lnTo>
                      <a:pt x="2868" y="2899"/>
                    </a:lnTo>
                    <a:cubicBezTo>
                      <a:pt x="2941" y="2825"/>
                      <a:pt x="3023" y="2795"/>
                      <a:pt x="3101" y="2795"/>
                    </a:cubicBezTo>
                    <a:close/>
                    <a:moveTo>
                      <a:pt x="7242" y="6206"/>
                    </a:moveTo>
                    <a:cubicBezTo>
                      <a:pt x="7625" y="6206"/>
                      <a:pt x="7616" y="6868"/>
                      <a:pt x="7215" y="6868"/>
                    </a:cubicBezTo>
                    <a:lnTo>
                      <a:pt x="4443" y="6868"/>
                    </a:lnTo>
                    <a:cubicBezTo>
                      <a:pt x="4002" y="6868"/>
                      <a:pt x="3970" y="6207"/>
                      <a:pt x="4443" y="6207"/>
                    </a:cubicBezTo>
                    <a:lnTo>
                      <a:pt x="7215" y="6207"/>
                    </a:lnTo>
                    <a:cubicBezTo>
                      <a:pt x="7225" y="6206"/>
                      <a:pt x="7233" y="6206"/>
                      <a:pt x="7242" y="6206"/>
                    </a:cubicBezTo>
                    <a:close/>
                    <a:moveTo>
                      <a:pt x="3101" y="5504"/>
                    </a:moveTo>
                    <a:cubicBezTo>
                      <a:pt x="3360" y="5504"/>
                      <a:pt x="3582" y="5839"/>
                      <a:pt x="3340" y="6081"/>
                    </a:cubicBezTo>
                    <a:lnTo>
                      <a:pt x="2899" y="6522"/>
                    </a:lnTo>
                    <a:lnTo>
                      <a:pt x="3340" y="6963"/>
                    </a:lnTo>
                    <a:cubicBezTo>
                      <a:pt x="3582" y="7205"/>
                      <a:pt x="3360" y="7539"/>
                      <a:pt x="3101" y="7539"/>
                    </a:cubicBezTo>
                    <a:cubicBezTo>
                      <a:pt x="3023" y="7539"/>
                      <a:pt x="2941" y="7509"/>
                      <a:pt x="2868" y="7435"/>
                    </a:cubicBezTo>
                    <a:lnTo>
                      <a:pt x="2427" y="6994"/>
                    </a:lnTo>
                    <a:lnTo>
                      <a:pt x="2017" y="7435"/>
                    </a:lnTo>
                    <a:cubicBezTo>
                      <a:pt x="1944" y="7509"/>
                      <a:pt x="1862" y="7539"/>
                      <a:pt x="1784" y="7539"/>
                    </a:cubicBezTo>
                    <a:cubicBezTo>
                      <a:pt x="1525" y="7539"/>
                      <a:pt x="1303" y="7205"/>
                      <a:pt x="1545" y="6963"/>
                    </a:cubicBezTo>
                    <a:lnTo>
                      <a:pt x="1954" y="6522"/>
                    </a:lnTo>
                    <a:lnTo>
                      <a:pt x="1545" y="6081"/>
                    </a:lnTo>
                    <a:cubicBezTo>
                      <a:pt x="1303" y="5839"/>
                      <a:pt x="1525" y="5504"/>
                      <a:pt x="1784" y="5504"/>
                    </a:cubicBezTo>
                    <a:cubicBezTo>
                      <a:pt x="1862" y="5504"/>
                      <a:pt x="1944" y="5535"/>
                      <a:pt x="2017" y="5608"/>
                    </a:cubicBezTo>
                    <a:lnTo>
                      <a:pt x="2427" y="6049"/>
                    </a:lnTo>
                    <a:lnTo>
                      <a:pt x="2868" y="5608"/>
                    </a:lnTo>
                    <a:cubicBezTo>
                      <a:pt x="2941" y="5535"/>
                      <a:pt x="3023" y="5504"/>
                      <a:pt x="3101" y="5504"/>
                    </a:cubicBezTo>
                    <a:close/>
                    <a:moveTo>
                      <a:pt x="7215" y="8916"/>
                    </a:moveTo>
                    <a:cubicBezTo>
                      <a:pt x="7625" y="8916"/>
                      <a:pt x="7625" y="9609"/>
                      <a:pt x="7215" y="9609"/>
                    </a:cubicBezTo>
                    <a:lnTo>
                      <a:pt x="4443" y="9609"/>
                    </a:lnTo>
                    <a:cubicBezTo>
                      <a:pt x="4002" y="9609"/>
                      <a:pt x="3970" y="8916"/>
                      <a:pt x="4443" y="8916"/>
                    </a:cubicBezTo>
                    <a:close/>
                    <a:moveTo>
                      <a:pt x="2395" y="8254"/>
                    </a:moveTo>
                    <a:cubicBezTo>
                      <a:pt x="2962" y="8254"/>
                      <a:pt x="3435" y="8727"/>
                      <a:pt x="3435" y="9263"/>
                    </a:cubicBezTo>
                    <a:cubicBezTo>
                      <a:pt x="3435" y="9830"/>
                      <a:pt x="2994" y="10302"/>
                      <a:pt x="2395" y="10302"/>
                    </a:cubicBezTo>
                    <a:cubicBezTo>
                      <a:pt x="1860" y="10302"/>
                      <a:pt x="1387" y="9830"/>
                      <a:pt x="1387" y="9263"/>
                    </a:cubicBezTo>
                    <a:cubicBezTo>
                      <a:pt x="1387" y="8727"/>
                      <a:pt x="1860" y="8254"/>
                      <a:pt x="2395" y="8254"/>
                    </a:cubicBezTo>
                    <a:close/>
                    <a:moveTo>
                      <a:pt x="3057" y="0"/>
                    </a:moveTo>
                    <a:cubicBezTo>
                      <a:pt x="2647" y="0"/>
                      <a:pt x="2238" y="252"/>
                      <a:pt x="2112" y="662"/>
                    </a:cubicBezTo>
                    <a:lnTo>
                      <a:pt x="1009" y="662"/>
                    </a:lnTo>
                    <a:cubicBezTo>
                      <a:pt x="473" y="662"/>
                      <a:pt x="1" y="1134"/>
                      <a:pt x="1" y="1670"/>
                    </a:cubicBezTo>
                    <a:lnTo>
                      <a:pt x="1" y="10617"/>
                    </a:lnTo>
                    <a:cubicBezTo>
                      <a:pt x="1" y="11153"/>
                      <a:pt x="473" y="11657"/>
                      <a:pt x="1009" y="11657"/>
                    </a:cubicBezTo>
                    <a:lnTo>
                      <a:pt x="7877" y="11657"/>
                    </a:lnTo>
                    <a:cubicBezTo>
                      <a:pt x="8413" y="11657"/>
                      <a:pt x="8885" y="11184"/>
                      <a:pt x="8885" y="10617"/>
                    </a:cubicBezTo>
                    <a:lnTo>
                      <a:pt x="8885" y="1670"/>
                    </a:lnTo>
                    <a:cubicBezTo>
                      <a:pt x="8885" y="1134"/>
                      <a:pt x="8476" y="662"/>
                      <a:pt x="7877" y="662"/>
                    </a:cubicBezTo>
                    <a:lnTo>
                      <a:pt x="6774" y="662"/>
                    </a:lnTo>
                    <a:cubicBezTo>
                      <a:pt x="6617" y="252"/>
                      <a:pt x="6270" y="0"/>
                      <a:pt x="5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86" name="Google Shape;8943;p76">
                <a:extLst>
                  <a:ext uri="{FF2B5EF4-FFF2-40B4-BE49-F238E27FC236}">
                    <a16:creationId xmlns:a16="http://schemas.microsoft.com/office/drawing/2014/main" id="{2DF0B28F-1B4C-405F-9E42-FD4184D2E2DF}"/>
                  </a:ext>
                </a:extLst>
              </p:cNvPr>
              <p:cNvSpPr/>
              <p:nvPr/>
            </p:nvSpPr>
            <p:spPr>
              <a:xfrm>
                <a:off x="-3314075" y="3476175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A7B4C13-DE51-49F6-B313-21E78456DC75}"/>
              </a:ext>
            </a:extLst>
          </p:cNvPr>
          <p:cNvGrpSpPr/>
          <p:nvPr/>
        </p:nvGrpSpPr>
        <p:grpSpPr>
          <a:xfrm>
            <a:off x="6195602" y="1688851"/>
            <a:ext cx="897185" cy="819960"/>
            <a:chOff x="347897" y="5071172"/>
            <a:chExt cx="1051379" cy="990320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D168B62B-7173-42AD-A6B9-7550B47BC73D}"/>
                </a:ext>
              </a:extLst>
            </p:cNvPr>
            <p:cNvSpPr/>
            <p:nvPr/>
          </p:nvSpPr>
          <p:spPr>
            <a:xfrm>
              <a:off x="347897" y="5071172"/>
              <a:ext cx="1051379" cy="99032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  <p:grpSp>
          <p:nvGrpSpPr>
            <p:cNvPr id="65" name="Google Shape;8730;p76">
              <a:extLst>
                <a:ext uri="{FF2B5EF4-FFF2-40B4-BE49-F238E27FC236}">
                  <a16:creationId xmlns:a16="http://schemas.microsoft.com/office/drawing/2014/main" id="{9E253473-93EE-40D5-A5DF-7F23756FD953}"/>
                </a:ext>
              </a:extLst>
            </p:cNvPr>
            <p:cNvGrpSpPr/>
            <p:nvPr/>
          </p:nvGrpSpPr>
          <p:grpSpPr>
            <a:xfrm>
              <a:off x="606922" y="5233902"/>
              <a:ext cx="589831" cy="561033"/>
              <a:chOff x="-6690625" y="3631325"/>
              <a:chExt cx="307225" cy="292225"/>
            </a:xfrm>
            <a:solidFill>
              <a:schemeClr val="bg1"/>
            </a:solidFill>
          </p:grpSpPr>
          <p:sp>
            <p:nvSpPr>
              <p:cNvPr id="66" name="Google Shape;8731;p76">
                <a:extLst>
                  <a:ext uri="{FF2B5EF4-FFF2-40B4-BE49-F238E27FC236}">
                    <a16:creationId xmlns:a16="http://schemas.microsoft.com/office/drawing/2014/main" id="{E19798D5-70A4-472E-930E-536CF0ED2BDA}"/>
                  </a:ext>
                </a:extLst>
              </p:cNvPr>
              <p:cNvSpPr/>
              <p:nvPr/>
            </p:nvSpPr>
            <p:spPr>
              <a:xfrm>
                <a:off x="-6690625" y="3631325"/>
                <a:ext cx="222925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1689" extrusionOk="0">
                    <a:moveTo>
                      <a:pt x="5861" y="2773"/>
                    </a:moveTo>
                    <a:cubicBezTo>
                      <a:pt x="6270" y="2773"/>
                      <a:pt x="6333" y="3435"/>
                      <a:pt x="5861" y="3435"/>
                    </a:cubicBezTo>
                    <a:lnTo>
                      <a:pt x="3813" y="3435"/>
                    </a:lnTo>
                    <a:cubicBezTo>
                      <a:pt x="3372" y="3435"/>
                      <a:pt x="3340" y="2773"/>
                      <a:pt x="3813" y="2773"/>
                    </a:cubicBezTo>
                    <a:close/>
                    <a:moveTo>
                      <a:pt x="2742" y="0"/>
                    </a:moveTo>
                    <a:lnTo>
                      <a:pt x="2742" y="2395"/>
                    </a:lnTo>
                    <a:cubicBezTo>
                      <a:pt x="2742" y="2584"/>
                      <a:pt x="2584" y="2741"/>
                      <a:pt x="2395" y="2741"/>
                    </a:cubicBezTo>
                    <a:lnTo>
                      <a:pt x="1" y="2741"/>
                    </a:lnTo>
                    <a:lnTo>
                      <a:pt x="1" y="10649"/>
                    </a:lnTo>
                    <a:cubicBezTo>
                      <a:pt x="1" y="11216"/>
                      <a:pt x="473" y="11689"/>
                      <a:pt x="1009" y="11689"/>
                    </a:cubicBezTo>
                    <a:lnTo>
                      <a:pt x="7909" y="11689"/>
                    </a:lnTo>
                    <a:cubicBezTo>
                      <a:pt x="8444" y="11689"/>
                      <a:pt x="8917" y="11248"/>
                      <a:pt x="8917" y="10649"/>
                    </a:cubicBezTo>
                    <a:lnTo>
                      <a:pt x="8917" y="7751"/>
                    </a:lnTo>
                    <a:lnTo>
                      <a:pt x="6491" y="10177"/>
                    </a:lnTo>
                    <a:cubicBezTo>
                      <a:pt x="6491" y="10271"/>
                      <a:pt x="6428" y="10303"/>
                      <a:pt x="6365" y="10303"/>
                    </a:cubicBezTo>
                    <a:lnTo>
                      <a:pt x="4317" y="10901"/>
                    </a:lnTo>
                    <a:cubicBezTo>
                      <a:pt x="4198" y="10938"/>
                      <a:pt x="4080" y="10955"/>
                      <a:pt x="3967" y="10955"/>
                    </a:cubicBezTo>
                    <a:cubicBezTo>
                      <a:pt x="3209" y="10955"/>
                      <a:pt x="2625" y="10192"/>
                      <a:pt x="2899" y="9452"/>
                    </a:cubicBezTo>
                    <a:lnTo>
                      <a:pt x="3057" y="8979"/>
                    </a:lnTo>
                    <a:lnTo>
                      <a:pt x="1765" y="8979"/>
                    </a:lnTo>
                    <a:cubicBezTo>
                      <a:pt x="1324" y="8979"/>
                      <a:pt x="1293" y="8255"/>
                      <a:pt x="1765" y="8255"/>
                    </a:cubicBezTo>
                    <a:lnTo>
                      <a:pt x="3277" y="8255"/>
                    </a:lnTo>
                    <a:lnTo>
                      <a:pt x="3529" y="7593"/>
                    </a:lnTo>
                    <a:lnTo>
                      <a:pt x="1797" y="7593"/>
                    </a:lnTo>
                    <a:cubicBezTo>
                      <a:pt x="1356" y="7593"/>
                      <a:pt x="1324" y="6869"/>
                      <a:pt x="1797" y="6869"/>
                    </a:cubicBezTo>
                    <a:lnTo>
                      <a:pt x="4034" y="6869"/>
                    </a:lnTo>
                    <a:lnTo>
                      <a:pt x="4695" y="6207"/>
                    </a:lnTo>
                    <a:lnTo>
                      <a:pt x="1765" y="6207"/>
                    </a:lnTo>
                    <a:cubicBezTo>
                      <a:pt x="1324" y="6207"/>
                      <a:pt x="1293" y="5514"/>
                      <a:pt x="1765" y="5514"/>
                    </a:cubicBezTo>
                    <a:lnTo>
                      <a:pt x="5388" y="5514"/>
                    </a:lnTo>
                    <a:lnTo>
                      <a:pt x="6050" y="4821"/>
                    </a:lnTo>
                    <a:lnTo>
                      <a:pt x="1734" y="4821"/>
                    </a:lnTo>
                    <a:cubicBezTo>
                      <a:pt x="1293" y="4821"/>
                      <a:pt x="1261" y="4128"/>
                      <a:pt x="1734" y="4128"/>
                    </a:cubicBezTo>
                    <a:lnTo>
                      <a:pt x="6711" y="4128"/>
                    </a:lnTo>
                    <a:cubicBezTo>
                      <a:pt x="6963" y="3876"/>
                      <a:pt x="8696" y="2080"/>
                      <a:pt x="8917" y="1891"/>
                    </a:cubicBezTo>
                    <a:lnTo>
                      <a:pt x="8917" y="1009"/>
                    </a:lnTo>
                    <a:cubicBezTo>
                      <a:pt x="8917" y="473"/>
                      <a:pt x="8507" y="0"/>
                      <a:pt x="79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" name="Google Shape;8732;p76">
                <a:extLst>
                  <a:ext uri="{FF2B5EF4-FFF2-40B4-BE49-F238E27FC236}">
                    <a16:creationId xmlns:a16="http://schemas.microsoft.com/office/drawing/2014/main" id="{7FDEFFF3-B963-4808-B361-51AFE93C7147}"/>
                  </a:ext>
                </a:extLst>
              </p:cNvPr>
              <p:cNvSpPr/>
              <p:nvPr/>
            </p:nvSpPr>
            <p:spPr>
              <a:xfrm>
                <a:off x="-6604350" y="3832175"/>
                <a:ext cx="5867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262" extrusionOk="0">
                    <a:moveTo>
                      <a:pt x="614" y="0"/>
                    </a:moveTo>
                    <a:lnTo>
                      <a:pt x="110" y="1607"/>
                    </a:lnTo>
                    <a:cubicBezTo>
                      <a:pt x="1" y="1934"/>
                      <a:pt x="222" y="2262"/>
                      <a:pt x="550" y="2262"/>
                    </a:cubicBezTo>
                    <a:cubicBezTo>
                      <a:pt x="600" y="2262"/>
                      <a:pt x="654" y="2254"/>
                      <a:pt x="709" y="2237"/>
                    </a:cubicBezTo>
                    <a:lnTo>
                      <a:pt x="2347" y="1701"/>
                    </a:lnTo>
                    <a:lnTo>
                      <a:pt x="6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" name="Google Shape;8733;p76">
                <a:extLst>
                  <a:ext uri="{FF2B5EF4-FFF2-40B4-BE49-F238E27FC236}">
                    <a16:creationId xmlns:a16="http://schemas.microsoft.com/office/drawing/2014/main" id="{B891FD75-42E1-4A3D-98B2-51325EA29826}"/>
                  </a:ext>
                </a:extLst>
              </p:cNvPr>
              <p:cNvSpPr/>
              <p:nvPr/>
            </p:nvSpPr>
            <p:spPr>
              <a:xfrm>
                <a:off x="-6470875" y="3684775"/>
                <a:ext cx="8747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2872" extrusionOk="0">
                    <a:moveTo>
                      <a:pt x="1479" y="1"/>
                    </a:moveTo>
                    <a:cubicBezTo>
                      <a:pt x="1176" y="1"/>
                      <a:pt x="868" y="114"/>
                      <a:pt x="599" y="383"/>
                    </a:cubicBezTo>
                    <a:lnTo>
                      <a:pt x="1" y="950"/>
                    </a:lnTo>
                    <a:lnTo>
                      <a:pt x="1954" y="2872"/>
                    </a:lnTo>
                    <a:lnTo>
                      <a:pt x="2521" y="2305"/>
                    </a:lnTo>
                    <a:cubicBezTo>
                      <a:pt x="3498" y="1352"/>
                      <a:pt x="2524" y="1"/>
                      <a:pt x="14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" name="Google Shape;8734;p76">
                <a:extLst>
                  <a:ext uri="{FF2B5EF4-FFF2-40B4-BE49-F238E27FC236}">
                    <a16:creationId xmlns:a16="http://schemas.microsoft.com/office/drawing/2014/main" id="{BA1D3D8E-8458-490F-AFCF-1DD43C73832C}"/>
                  </a:ext>
                </a:extLst>
              </p:cNvPr>
              <p:cNvSpPr/>
              <p:nvPr/>
            </p:nvSpPr>
            <p:spPr>
              <a:xfrm>
                <a:off x="-6578775" y="3721900"/>
                <a:ext cx="1433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735" extrusionOk="0">
                    <a:moveTo>
                      <a:pt x="3813" y="1"/>
                    </a:moveTo>
                    <a:lnTo>
                      <a:pt x="1" y="3813"/>
                    </a:lnTo>
                    <a:lnTo>
                      <a:pt x="1922" y="5734"/>
                    </a:lnTo>
                    <a:lnTo>
                      <a:pt x="4474" y="3183"/>
                    </a:lnTo>
                    <a:lnTo>
                      <a:pt x="5734" y="1922"/>
                    </a:lnTo>
                    <a:lnTo>
                      <a:pt x="381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" name="Google Shape;8735;p76">
                <a:extLst>
                  <a:ext uri="{FF2B5EF4-FFF2-40B4-BE49-F238E27FC236}">
                    <a16:creationId xmlns:a16="http://schemas.microsoft.com/office/drawing/2014/main" id="{99C3FB58-A56C-4727-92E7-AEA239A2C2A5}"/>
                  </a:ext>
                </a:extLst>
              </p:cNvPr>
              <p:cNvSpPr/>
              <p:nvPr/>
            </p:nvSpPr>
            <p:spPr>
              <a:xfrm>
                <a:off x="-6685100" y="3636850"/>
                <a:ext cx="4727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59" extrusionOk="0">
                    <a:moveTo>
                      <a:pt x="1891" y="0"/>
                    </a:moveTo>
                    <a:lnTo>
                      <a:pt x="0" y="1859"/>
                    </a:lnTo>
                    <a:lnTo>
                      <a:pt x="1891" y="1859"/>
                    </a:lnTo>
                    <a:lnTo>
                      <a:pt x="18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60" name="Пятиугольник 123">
            <a:extLst>
              <a:ext uri="{FF2B5EF4-FFF2-40B4-BE49-F238E27FC236}">
                <a16:creationId xmlns:a16="http://schemas.microsoft.com/office/drawing/2014/main" id="{9B41CE4D-FA23-4725-81FB-D4A9613F99D9}"/>
              </a:ext>
            </a:extLst>
          </p:cNvPr>
          <p:cNvSpPr/>
          <p:nvPr/>
        </p:nvSpPr>
        <p:spPr>
          <a:xfrm>
            <a:off x="5784508" y="2606547"/>
            <a:ext cx="281285" cy="1926113"/>
          </a:xfrm>
          <a:prstGeom prst="homePlate">
            <a:avLst>
              <a:gd name="adj" fmla="val 100000"/>
            </a:avLst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Google Shape;342;p40">
            <a:extLst>
              <a:ext uri="{FF2B5EF4-FFF2-40B4-BE49-F238E27FC236}">
                <a16:creationId xmlns:a16="http://schemas.microsoft.com/office/drawing/2014/main" id="{FD9F924D-71E7-47D2-8E6E-BF260C6A2C7F}"/>
              </a:ext>
            </a:extLst>
          </p:cNvPr>
          <p:cNvCxnSpPr>
            <a:cxnSpLocks/>
          </p:cNvCxnSpPr>
          <p:nvPr/>
        </p:nvCxnSpPr>
        <p:spPr>
          <a:xfrm>
            <a:off x="5737267" y="1518992"/>
            <a:ext cx="22248" cy="524217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56B0BE-0981-4309-BB53-DC2087C4DF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58" y="2717285"/>
            <a:ext cx="1400753" cy="1398755"/>
          </a:xfrm>
          <a:prstGeom prst="rect">
            <a:avLst/>
          </a:prstGeom>
        </p:spPr>
      </p:pic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B16FBE6E-D539-4165-B257-A8D0922E9F59}"/>
              </a:ext>
            </a:extLst>
          </p:cNvPr>
          <p:cNvSpPr/>
          <p:nvPr/>
        </p:nvSpPr>
        <p:spPr>
          <a:xfrm>
            <a:off x="7070664" y="4425373"/>
            <a:ext cx="295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Ожидаемый результат</a:t>
            </a:r>
            <a:r>
              <a:rPr lang="en-US" b="1" dirty="0">
                <a:latin typeface="Century Gothic" panose="020B0502020202020204" pitchFamily="34" charset="0"/>
              </a:rPr>
              <a:t>:</a:t>
            </a:r>
            <a:endParaRPr lang="ru-RU" sz="1400" dirty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A04537ED-12DC-47DC-9E9B-82186263C69D}"/>
              </a:ext>
            </a:extLst>
          </p:cNvPr>
          <p:cNvSpPr/>
          <p:nvPr/>
        </p:nvSpPr>
        <p:spPr>
          <a:xfrm>
            <a:off x="189300" y="1518992"/>
            <a:ext cx="3852512" cy="503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FED0247C-55BD-4CD8-9D97-8A0E09742893}"/>
              </a:ext>
            </a:extLst>
          </p:cNvPr>
          <p:cNvSpPr/>
          <p:nvPr/>
        </p:nvSpPr>
        <p:spPr>
          <a:xfrm>
            <a:off x="250816" y="1602187"/>
            <a:ext cx="3575446" cy="313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377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1600" b="1" dirty="0">
                <a:solidFill>
                  <a:srgbClr val="1A41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ТЕХНОЛОГИЧЕСКИЕ ГИГАНТЫ</a:t>
            </a:r>
          </a:p>
        </p:txBody>
      </p:sp>
      <p:graphicFrame>
        <p:nvGraphicFramePr>
          <p:cNvPr id="104" name="Таблица 103">
            <a:extLst>
              <a:ext uri="{FF2B5EF4-FFF2-40B4-BE49-F238E27FC236}">
                <a16:creationId xmlns:a16="http://schemas.microsoft.com/office/drawing/2014/main" id="{ABEEBB5D-9F35-4C39-BBEE-991B10F12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801345"/>
              </p:ext>
            </p:extLst>
          </p:nvPr>
        </p:nvGraphicFramePr>
        <p:xfrm>
          <a:off x="137239" y="4814705"/>
          <a:ext cx="3792504" cy="692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2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250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Агентством уже рассматривается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жалоба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на действия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8EC0FD-7611-447A-A29A-72BBDD7C9D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96" y="4902166"/>
            <a:ext cx="1171942" cy="659370"/>
          </a:xfrm>
          <a:prstGeom prst="rect">
            <a:avLst/>
          </a:prstGeom>
        </p:spPr>
      </p:pic>
      <p:graphicFrame>
        <p:nvGraphicFramePr>
          <p:cNvPr id="105" name="Таблица 104">
            <a:extLst>
              <a:ext uri="{FF2B5EF4-FFF2-40B4-BE49-F238E27FC236}">
                <a16:creationId xmlns:a16="http://schemas.microsoft.com/office/drawing/2014/main" id="{DF16E667-30BF-48DB-A16C-950C4E792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650585"/>
              </p:ext>
            </p:extLst>
          </p:nvPr>
        </p:nvGraphicFramePr>
        <p:xfrm>
          <a:off x="137239" y="5736033"/>
          <a:ext cx="3642639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2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250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по ограничению доступа 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на рынок магазинов мобильного ПО на базе ОС Андроид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E28B6A04-74CD-41EF-AF4D-B0E279A78ADE}"/>
              </a:ext>
            </a:extLst>
          </p:cNvPr>
          <p:cNvGrpSpPr/>
          <p:nvPr/>
        </p:nvGrpSpPr>
        <p:grpSpPr>
          <a:xfrm>
            <a:off x="135183" y="2868189"/>
            <a:ext cx="5459814" cy="503692"/>
            <a:chOff x="185352" y="1061455"/>
            <a:chExt cx="3229663" cy="377769"/>
          </a:xfrm>
        </p:grpSpPr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B235F6CB-3687-4B36-8A80-CEB0F056D5A5}"/>
                </a:ext>
              </a:extLst>
            </p:cNvPr>
            <p:cNvSpPr/>
            <p:nvPr/>
          </p:nvSpPr>
          <p:spPr>
            <a:xfrm>
              <a:off x="185352" y="1061455"/>
              <a:ext cx="3025522" cy="37776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Google Shape;315;p39">
              <a:extLst>
                <a:ext uri="{FF2B5EF4-FFF2-40B4-BE49-F238E27FC236}">
                  <a16:creationId xmlns:a16="http://schemas.microsoft.com/office/drawing/2014/main" id="{261D3A54-43DC-49C1-A912-991B1A21204F}"/>
                </a:ext>
              </a:extLst>
            </p:cNvPr>
            <p:cNvSpPr txBox="1"/>
            <p:nvPr/>
          </p:nvSpPr>
          <p:spPr>
            <a:xfrm>
              <a:off x="229889" y="1061455"/>
              <a:ext cx="3185126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kk-KZ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НОВЫЕ ФОРМЫ ДОМИНИРОВАНИЯ НА РЫНКЕ</a:t>
              </a:r>
              <a:endParaRPr sz="1600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6072795A-2061-4C26-8839-FA7350D86B95}"/>
              </a:ext>
            </a:extLst>
          </p:cNvPr>
          <p:cNvSpPr/>
          <p:nvPr/>
        </p:nvSpPr>
        <p:spPr>
          <a:xfrm>
            <a:off x="136456" y="3498997"/>
            <a:ext cx="5113435" cy="503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1A41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ИСПОЛЬЗОВАНИЕ ПЕРСОНАЛЬНЫХ ДАННЫХ</a:t>
            </a:r>
            <a:r>
              <a:rPr lang="en-US" sz="1600" dirty="0">
                <a:solidFill>
                  <a:srgbClr val="1A41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kk-KZ" sz="1600" dirty="0">
                <a:solidFill>
                  <a:srgbClr val="1A41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ДЛЯ ПЕРСОНАЛИЗАЦИИ РЕКЛАМЫ</a:t>
            </a:r>
            <a:endParaRPr lang="ru-RU" sz="1600" dirty="0">
              <a:solidFill>
                <a:srgbClr val="1A4164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8" name="Овал 117">
            <a:extLst>
              <a:ext uri="{FF2B5EF4-FFF2-40B4-BE49-F238E27FC236}">
                <a16:creationId xmlns:a16="http://schemas.microsoft.com/office/drawing/2014/main" id="{9AD3C54E-DAA0-451F-AF12-F92DE11FFB57}"/>
              </a:ext>
            </a:extLst>
          </p:cNvPr>
          <p:cNvSpPr/>
          <p:nvPr/>
        </p:nvSpPr>
        <p:spPr>
          <a:xfrm>
            <a:off x="6069077" y="5736033"/>
            <a:ext cx="679511" cy="679511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F83DEBDF-A078-4884-B0AE-401BB37300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40" y="5782175"/>
            <a:ext cx="575523" cy="5529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C1CE6D-D827-4960-B58D-2426485072A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08" y="4662950"/>
            <a:ext cx="956169" cy="956169"/>
          </a:xfrm>
          <a:prstGeom prst="rect">
            <a:avLst/>
          </a:prstGeom>
        </p:spPr>
      </p:pic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57B28191-9488-41FE-B40C-DA8A0222C040}"/>
              </a:ext>
            </a:extLst>
          </p:cNvPr>
          <p:cNvGrpSpPr/>
          <p:nvPr/>
        </p:nvGrpSpPr>
        <p:grpSpPr>
          <a:xfrm>
            <a:off x="134304" y="4152633"/>
            <a:ext cx="5588196" cy="503694"/>
            <a:chOff x="185352" y="1061454"/>
            <a:chExt cx="3311660" cy="377770"/>
          </a:xfrm>
        </p:grpSpPr>
        <p:sp>
          <p:nvSpPr>
            <p:cNvPr id="124" name="Прямоугольник 123">
              <a:extLst>
                <a:ext uri="{FF2B5EF4-FFF2-40B4-BE49-F238E27FC236}">
                  <a16:creationId xmlns:a16="http://schemas.microsoft.com/office/drawing/2014/main" id="{47F54086-7B85-47A4-A590-7C45C4C64962}"/>
                </a:ext>
              </a:extLst>
            </p:cNvPr>
            <p:cNvSpPr/>
            <p:nvPr/>
          </p:nvSpPr>
          <p:spPr>
            <a:xfrm>
              <a:off x="185352" y="1061455"/>
              <a:ext cx="3025522" cy="37776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Google Shape;315;p39">
              <a:extLst>
                <a:ext uri="{FF2B5EF4-FFF2-40B4-BE49-F238E27FC236}">
                  <a16:creationId xmlns:a16="http://schemas.microsoft.com/office/drawing/2014/main" id="{701CF97C-A5F7-438D-84D4-4BE8A63E7798}"/>
                </a:ext>
              </a:extLst>
            </p:cNvPr>
            <p:cNvSpPr txBox="1"/>
            <p:nvPr/>
          </p:nvSpPr>
          <p:spPr>
            <a:xfrm>
              <a:off x="229889" y="1061454"/>
              <a:ext cx="3267123" cy="369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ОГРАНИЧЕНИЕ ДОСТУПА НА ЦИФРОВЫЕ РЫНКИ</a:t>
              </a:r>
            </a:p>
          </p:txBody>
        </p:sp>
      </p:grp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9C6C3B3B-AA41-45A6-A2BF-C55C4CE0143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5077" y="5736033"/>
            <a:ext cx="1343962" cy="102958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11D9956-6C07-4E51-B872-B75CBBC412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27" y="68650"/>
            <a:ext cx="601833" cy="6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017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18B2C432-EA34-4C6A-AEEE-09737F544F84}"/>
              </a:ext>
            </a:extLst>
          </p:cNvPr>
          <p:cNvSpPr/>
          <p:nvPr/>
        </p:nvSpPr>
        <p:spPr>
          <a:xfrm>
            <a:off x="136564" y="1483466"/>
            <a:ext cx="5173116" cy="94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33156" y="691603"/>
            <a:ext cx="11967883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auto">
          <a:xfrm>
            <a:off x="233156" y="165024"/>
            <a:ext cx="11263683" cy="48885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ru-RU" sz="2133" b="1" dirty="0">
              <a:solidFill>
                <a:srgbClr val="1A4164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Развитие </a:t>
            </a:r>
            <a:r>
              <a:rPr lang="ru-RU" sz="2400" b="1" dirty="0">
                <a:solidFill>
                  <a:srgbClr val="1F4E79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инструментов антимонопольного регулирования</a:t>
            </a:r>
          </a:p>
          <a:p>
            <a:pPr>
              <a:defRPr/>
            </a:pPr>
            <a:endParaRPr lang="ru-RU" altLang="ru-RU" sz="2133" b="1" dirty="0">
              <a:solidFill>
                <a:srgbClr val="1A4164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154957" y="808564"/>
            <a:ext cx="3453868" cy="544040"/>
            <a:chOff x="185352" y="1061455"/>
            <a:chExt cx="3154193" cy="408030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58087C3D-E607-4C12-84FB-BB44F7389407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Google Shape;315;p39"/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ТЕКУЩАЯ СИТУАЦИЯ: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pSp>
        <p:nvGrpSpPr>
          <p:cNvPr id="97" name="Google Shape;6761;p72"/>
          <p:cNvGrpSpPr/>
          <p:nvPr/>
        </p:nvGrpSpPr>
        <p:grpSpPr>
          <a:xfrm>
            <a:off x="6443715" y="2164675"/>
            <a:ext cx="488485" cy="486943"/>
            <a:chOff x="-60987850" y="4100950"/>
            <a:chExt cx="316650" cy="315650"/>
          </a:xfrm>
          <a:solidFill>
            <a:schemeClr val="bg1"/>
          </a:solidFill>
        </p:grpSpPr>
        <p:sp>
          <p:nvSpPr>
            <p:cNvPr id="98" name="Google Shape;6762;p72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9" name="Google Shape;6763;p72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0" name="Google Shape;6764;p72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1" name="Google Shape;6765;p72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2" name="Google Shape;6766;p72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114" name="Прямоугольник 113"/>
          <p:cNvSpPr/>
          <p:nvPr/>
        </p:nvSpPr>
        <p:spPr>
          <a:xfrm>
            <a:off x="11559906" y="6664326"/>
            <a:ext cx="614363" cy="193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67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ru-RU" sz="1067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6EADEFE-B235-4D28-9BF2-B7F03C846F73}"/>
              </a:ext>
            </a:extLst>
          </p:cNvPr>
          <p:cNvGrpSpPr/>
          <p:nvPr/>
        </p:nvGrpSpPr>
        <p:grpSpPr>
          <a:xfrm>
            <a:off x="6343556" y="789681"/>
            <a:ext cx="3673198" cy="544040"/>
            <a:chOff x="185352" y="1061455"/>
            <a:chExt cx="3154193" cy="408030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F1F03918-2F64-47B4-B4DE-320FBE18F1AA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Google Shape;315;p39">
              <a:extLst>
                <a:ext uri="{FF2B5EF4-FFF2-40B4-BE49-F238E27FC236}">
                  <a16:creationId xmlns:a16="http://schemas.microsoft.com/office/drawing/2014/main" id="{2709CF6E-49B2-4691-AF85-216A149D37A7}"/>
                </a:ext>
              </a:extLst>
            </p:cNvPr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ПРЕДЛАГАЕТСЯ</a:t>
              </a: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C07CFEDB-019E-4042-9A44-FE2EA32B6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06025"/>
              </p:ext>
            </p:extLst>
          </p:nvPr>
        </p:nvGraphicFramePr>
        <p:xfrm>
          <a:off x="7028351" y="3038233"/>
          <a:ext cx="4992026" cy="430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528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kk-KZ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Институт доверенного лица</a:t>
                      </a:r>
                      <a:endParaRPr lang="ru-RU" sz="19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" name="Таблица 86">
            <a:extLst>
              <a:ext uri="{FF2B5EF4-FFF2-40B4-BE49-F238E27FC236}">
                <a16:creationId xmlns:a16="http://schemas.microsoft.com/office/drawing/2014/main" id="{17FFE7E9-D449-405C-87FC-FF666FFCD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98934"/>
              </p:ext>
            </p:extLst>
          </p:nvPr>
        </p:nvGraphicFramePr>
        <p:xfrm>
          <a:off x="6217097" y="4356440"/>
          <a:ext cx="5895576" cy="5793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5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321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kk-KZ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Развитие </a:t>
                      </a:r>
                      <a:r>
                        <a:rPr lang="kk-KZ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антимонопольного комплаенса</a:t>
                      </a:r>
                      <a:endParaRPr lang="ru-RU" sz="19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Пятиугольник 123">
            <a:extLst>
              <a:ext uri="{FF2B5EF4-FFF2-40B4-BE49-F238E27FC236}">
                <a16:creationId xmlns:a16="http://schemas.microsoft.com/office/drawing/2014/main" id="{9B41CE4D-FA23-4725-81FB-D4A9613F99D9}"/>
              </a:ext>
            </a:extLst>
          </p:cNvPr>
          <p:cNvSpPr/>
          <p:nvPr/>
        </p:nvSpPr>
        <p:spPr>
          <a:xfrm>
            <a:off x="5784508" y="2606547"/>
            <a:ext cx="281285" cy="1926113"/>
          </a:xfrm>
          <a:prstGeom prst="homePlate">
            <a:avLst>
              <a:gd name="adj" fmla="val 100000"/>
            </a:avLst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Google Shape;342;p40">
            <a:extLst>
              <a:ext uri="{FF2B5EF4-FFF2-40B4-BE49-F238E27FC236}">
                <a16:creationId xmlns:a16="http://schemas.microsoft.com/office/drawing/2014/main" id="{FD9F924D-71E7-47D2-8E6E-BF260C6A2C7F}"/>
              </a:ext>
            </a:extLst>
          </p:cNvPr>
          <p:cNvCxnSpPr>
            <a:cxnSpLocks/>
          </p:cNvCxnSpPr>
          <p:nvPr/>
        </p:nvCxnSpPr>
        <p:spPr>
          <a:xfrm>
            <a:off x="5737267" y="1518992"/>
            <a:ext cx="22248" cy="524217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A04537ED-12DC-47DC-9E9B-82186263C69D}"/>
              </a:ext>
            </a:extLst>
          </p:cNvPr>
          <p:cNvSpPr/>
          <p:nvPr/>
        </p:nvSpPr>
        <p:spPr>
          <a:xfrm>
            <a:off x="920462" y="3738846"/>
            <a:ext cx="4721408" cy="787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Отсутствуют механизмы контроля и верификации исполнения технических  условий согласования сделки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C918B12-98D7-448E-A5F0-8ACAE38784F1}"/>
              </a:ext>
            </a:extLst>
          </p:cNvPr>
          <p:cNvGrpSpPr/>
          <p:nvPr/>
        </p:nvGrpSpPr>
        <p:grpSpPr>
          <a:xfrm>
            <a:off x="6147524" y="3099481"/>
            <a:ext cx="652601" cy="629450"/>
            <a:chOff x="6187300" y="3080107"/>
            <a:chExt cx="652601" cy="62945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31D2C568-3E64-4FEE-9B44-C05708306E65}"/>
                </a:ext>
              </a:extLst>
            </p:cNvPr>
            <p:cNvSpPr/>
            <p:nvPr/>
          </p:nvSpPr>
          <p:spPr>
            <a:xfrm>
              <a:off x="6187300" y="3080107"/>
              <a:ext cx="652601" cy="6294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AB72F560-467F-4DC0-A51D-0F1DD377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553" y="3133223"/>
              <a:ext cx="483378" cy="521031"/>
            </a:xfrm>
            <a:prstGeom prst="rect">
              <a:avLst/>
            </a:prstGeom>
          </p:spPr>
        </p:pic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9ED870B3-79A1-41A3-91F4-378EAE85129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47524" y="5043111"/>
            <a:ext cx="745565" cy="79315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55CB7B-8259-4E59-B10C-BD957DC831C3}"/>
              </a:ext>
            </a:extLst>
          </p:cNvPr>
          <p:cNvSpPr/>
          <p:nvPr/>
        </p:nvSpPr>
        <p:spPr>
          <a:xfrm>
            <a:off x="6931004" y="5276585"/>
            <a:ext cx="506901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858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r>
              <a:rPr lang="kk-KZ" sz="1600" dirty="0">
                <a:latin typeface="Century Gothic" panose="020B0502020202020204" pitchFamily="34" charset="0"/>
                <a:ea typeface="Barlow Condensed"/>
                <a:cs typeface="Barlow Condensed"/>
              </a:rPr>
              <a:t>Снижение штрафов при наличии комплаенса</a:t>
            </a:r>
            <a:endParaRPr lang="ru-RU" sz="1600" dirty="0">
              <a:latin typeface="Century Gothic" panose="020B0502020202020204" pitchFamily="34" charset="0"/>
              <a:ea typeface="Barlow Condensed"/>
              <a:cs typeface="Barlow Condensed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876AD58-C9A0-4F1B-BD98-8B5742787A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63" y="5938592"/>
            <a:ext cx="706861" cy="7068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204B6F-822D-4529-8116-6C41BAD0C464}"/>
              </a:ext>
            </a:extLst>
          </p:cNvPr>
          <p:cNvSpPr/>
          <p:nvPr/>
        </p:nvSpPr>
        <p:spPr>
          <a:xfrm>
            <a:off x="6975824" y="6216834"/>
            <a:ext cx="5044553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r>
              <a:rPr lang="kk-KZ" sz="1200" dirty="0">
                <a:latin typeface="Century Gothic" panose="020B0502020202020204" pitchFamily="34" charset="0"/>
                <a:ea typeface="Barlow Condensed"/>
                <a:cs typeface="Barlow Condensed"/>
              </a:rPr>
              <a:t>Методические рекомендации по внедрению комплаенса</a:t>
            </a:r>
            <a:endParaRPr lang="ru-RU" sz="1200" dirty="0">
              <a:latin typeface="Century Gothic" panose="020B0502020202020204" pitchFamily="34" charset="0"/>
              <a:ea typeface="Barlow Condensed"/>
              <a:cs typeface="Barlow Condensed"/>
            </a:endParaRPr>
          </a:p>
        </p:txBody>
      </p:sp>
      <p:graphicFrame>
        <p:nvGraphicFramePr>
          <p:cNvPr id="69" name="Таблица 68">
            <a:extLst>
              <a:ext uri="{FF2B5EF4-FFF2-40B4-BE49-F238E27FC236}">
                <a16:creationId xmlns:a16="http://schemas.microsoft.com/office/drawing/2014/main" id="{31309FE4-E250-424F-A702-C7F65CE2E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23701"/>
              </p:ext>
            </p:extLst>
          </p:nvPr>
        </p:nvGraphicFramePr>
        <p:xfrm>
          <a:off x="7093846" y="1555109"/>
          <a:ext cx="5063324" cy="430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3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528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kk-KZ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Оценка воздействия на конкуренцию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AE431-B6CF-46A0-BCAC-1C1BBAFE943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48" y="1545021"/>
            <a:ext cx="1097350" cy="109735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C56E93-7F57-48BF-9E08-0ADB9DF3BEEB}"/>
              </a:ext>
            </a:extLst>
          </p:cNvPr>
          <p:cNvSpPr/>
          <p:nvPr/>
        </p:nvSpPr>
        <p:spPr>
          <a:xfrm>
            <a:off x="7093846" y="2150554"/>
            <a:ext cx="311617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r>
              <a:rPr lang="kk-KZ" sz="1600" i="1" dirty="0">
                <a:latin typeface="Century Gothic" panose="020B0502020202020204" pitchFamily="34" charset="0"/>
                <a:ea typeface="Barlow Condensed"/>
                <a:cs typeface="Barlow Condensed"/>
              </a:rPr>
              <a:t>ОЭСР рекомендует проводить оценку при АРВ</a:t>
            </a:r>
            <a:endParaRPr lang="ru-RU" sz="1600" i="1" dirty="0">
              <a:latin typeface="Century Gothic" panose="020B0502020202020204" pitchFamily="34" charset="0"/>
              <a:ea typeface="Barlow Condensed"/>
              <a:cs typeface="Barlow Condensed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10E60AC-2684-4EC7-9A21-1019C6284987}"/>
              </a:ext>
            </a:extLst>
          </p:cNvPr>
          <p:cNvGrpSpPr/>
          <p:nvPr/>
        </p:nvGrpSpPr>
        <p:grpSpPr>
          <a:xfrm>
            <a:off x="45650" y="2982799"/>
            <a:ext cx="6398065" cy="579321"/>
            <a:chOff x="113095" y="1061454"/>
            <a:chExt cx="3982310" cy="646903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6FB5BA7A-8423-4351-B135-750E55C61C13}"/>
                </a:ext>
              </a:extLst>
            </p:cNvPr>
            <p:cNvSpPr/>
            <p:nvPr/>
          </p:nvSpPr>
          <p:spPr>
            <a:xfrm>
              <a:off x="185352" y="1061454"/>
              <a:ext cx="3416231" cy="64690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Google Shape;315;p39">
              <a:extLst>
                <a:ext uri="{FF2B5EF4-FFF2-40B4-BE49-F238E27FC236}">
                  <a16:creationId xmlns:a16="http://schemas.microsoft.com/office/drawing/2014/main" id="{7265A12A-6FBC-46C2-9370-E5E895F333E2}"/>
                </a:ext>
              </a:extLst>
            </p:cNvPr>
            <p:cNvSpPr txBox="1"/>
            <p:nvPr/>
          </p:nvSpPr>
          <p:spPr>
            <a:xfrm>
              <a:off x="113095" y="1146721"/>
              <a:ext cx="3982310" cy="553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kk-KZ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СОГЛАСОВАНИЕ ЭКОНОМИЧЕСКОЙ КОНЦЕНТРАЦИИ</a:t>
              </a:r>
              <a:endParaRPr sz="1600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3F93F4-6A03-400D-BB07-D580A546E34D}"/>
              </a:ext>
            </a:extLst>
          </p:cNvPr>
          <p:cNvSpPr/>
          <p:nvPr/>
        </p:nvSpPr>
        <p:spPr>
          <a:xfrm>
            <a:off x="7022504" y="3483173"/>
            <a:ext cx="395332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858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r>
              <a:rPr lang="kk-KZ" sz="1600" i="1" dirty="0">
                <a:latin typeface="Century Gothic" panose="020B0502020202020204" pitchFamily="34" charset="0"/>
                <a:ea typeface="Barlow Condensed"/>
                <a:cs typeface="Barlow Condensed"/>
              </a:rPr>
              <a:t>для проведения экспертной оценки </a:t>
            </a:r>
          </a:p>
          <a:p>
            <a:pPr algn="just" defTabSz="6858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r>
              <a:rPr lang="kk-KZ" sz="1600" i="1" dirty="0">
                <a:latin typeface="Century Gothic" panose="020B0502020202020204" pitchFamily="34" charset="0"/>
                <a:ea typeface="Barlow Condensed"/>
                <a:cs typeface="Barlow Condensed"/>
              </a:rPr>
              <a:t>выполнения технических условий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98156FE-2B26-4ABC-BBCD-0327E935CC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2" y="3889483"/>
            <a:ext cx="601842" cy="54545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BE911F84-BB24-4102-A399-7397583EE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529" y="2035402"/>
            <a:ext cx="1046195" cy="918254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B623EDF-F374-4C29-9D09-F57C51053F27}"/>
              </a:ext>
            </a:extLst>
          </p:cNvPr>
          <p:cNvGrpSpPr/>
          <p:nvPr/>
        </p:nvGrpSpPr>
        <p:grpSpPr>
          <a:xfrm>
            <a:off x="45650" y="4643905"/>
            <a:ext cx="6398065" cy="579321"/>
            <a:chOff x="113095" y="1090924"/>
            <a:chExt cx="3982310" cy="646903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3CE68278-8264-4F8A-A2FA-72152BFAC2F0}"/>
                </a:ext>
              </a:extLst>
            </p:cNvPr>
            <p:cNvSpPr/>
            <p:nvPr/>
          </p:nvSpPr>
          <p:spPr>
            <a:xfrm>
              <a:off x="169682" y="1090924"/>
              <a:ext cx="3416231" cy="64690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Google Shape;315;p39">
              <a:extLst>
                <a:ext uri="{FF2B5EF4-FFF2-40B4-BE49-F238E27FC236}">
                  <a16:creationId xmlns:a16="http://schemas.microsoft.com/office/drawing/2014/main" id="{169F181F-0BA6-4980-A958-5BA95C6EDCF6}"/>
                </a:ext>
              </a:extLst>
            </p:cNvPr>
            <p:cNvSpPr txBox="1"/>
            <p:nvPr/>
          </p:nvSpPr>
          <p:spPr>
            <a:xfrm>
              <a:off x="113095" y="1146721"/>
              <a:ext cx="3982310" cy="553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kk-KZ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АНТИМОНОПОЛЬНЫЙ КОМПЛАЕНС</a:t>
              </a:r>
              <a:endParaRPr sz="1600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7BA0FA5-7576-49E4-893A-F1C41BF7F5E1}"/>
              </a:ext>
            </a:extLst>
          </p:cNvPr>
          <p:cNvGrpSpPr/>
          <p:nvPr/>
        </p:nvGrpSpPr>
        <p:grpSpPr>
          <a:xfrm>
            <a:off x="136564" y="5297476"/>
            <a:ext cx="4999640" cy="812530"/>
            <a:chOff x="298434" y="5315128"/>
            <a:chExt cx="4189403" cy="812530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471ADF93-6B43-47AC-A085-F1055FBB044C}"/>
                </a:ext>
              </a:extLst>
            </p:cNvPr>
            <p:cNvSpPr/>
            <p:nvPr/>
          </p:nvSpPr>
          <p:spPr>
            <a:xfrm>
              <a:off x="298434" y="5358180"/>
              <a:ext cx="4189403" cy="7457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73FDD72-8500-48DF-A6D0-8FCD2003B238}"/>
                </a:ext>
              </a:extLst>
            </p:cNvPr>
            <p:cNvSpPr/>
            <p:nvPr/>
          </p:nvSpPr>
          <p:spPr>
            <a:xfrm>
              <a:off x="354758" y="5315128"/>
              <a:ext cx="4076757" cy="812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800" ea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defRPr/>
              </a:pPr>
              <a:r>
                <a:rPr lang="kk-KZ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принято более </a:t>
              </a:r>
              <a:r>
                <a:rPr lang="kk-KZ" sz="3200" b="1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100 </a:t>
              </a:r>
              <a:r>
                <a:rPr lang="kk-KZ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актов </a:t>
              </a:r>
              <a:endParaRPr lang="kk-KZ" sz="3200" dirty="0">
                <a:latin typeface="Century Gothic" panose="020B0502020202020204" pitchFamily="34" charset="0"/>
                <a:ea typeface="Barlow Condensed"/>
                <a:cs typeface="Barlow Condensed"/>
              </a:endParaRPr>
            </a:p>
            <a:p>
              <a:pPr algn="just" defTabSz="685800" ea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defRPr/>
              </a:pPr>
              <a:r>
                <a:rPr lang="kk-KZ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антимонопольного комплаенса</a:t>
              </a:r>
              <a:endParaRPr lang="kk-KZ" sz="2000" dirty="0">
                <a:latin typeface="Century Gothic" panose="020B0502020202020204" pitchFamily="34" charset="0"/>
                <a:ea typeface="Barlow Condensed"/>
                <a:cs typeface="Barlow Condensed"/>
              </a:endParaRPr>
            </a:p>
          </p:txBody>
        </p:sp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2B8D7A2-B957-40F9-8DB4-2701536ACF7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789" y="6129312"/>
            <a:ext cx="666750" cy="71437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BF10394-ABBF-4E53-9039-4CB7731AC9F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275" y="6153058"/>
            <a:ext cx="609600" cy="6858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C9AB21C-20FE-4DA7-85DE-9F1611065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18875" y="6110261"/>
            <a:ext cx="790575" cy="75247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A262E58-77E4-4E21-B067-68570C632DCD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2582" y="6078324"/>
            <a:ext cx="936943" cy="76057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232C474-9EF6-4FDD-B98D-C7B1E0E3DB28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0019" y="6212197"/>
            <a:ext cx="760073" cy="56752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BC16941B-3421-45EC-8BCD-A386F0EE86EB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0830" y="6203562"/>
            <a:ext cx="825312" cy="63932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73CAF13F-147E-436F-940D-2BBBCE690C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85" y="6292932"/>
            <a:ext cx="460586" cy="460586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6EB0376-CF6C-41CC-8F07-E6314160CE0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27" y="68650"/>
            <a:ext cx="601833" cy="60183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2F9F6E-26FD-4F86-97AF-FC936D553C1D}"/>
              </a:ext>
            </a:extLst>
          </p:cNvPr>
          <p:cNvSpPr/>
          <p:nvPr/>
        </p:nvSpPr>
        <p:spPr>
          <a:xfrm>
            <a:off x="136564" y="1506427"/>
            <a:ext cx="51431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Century Gothic" panose="020B0502020202020204" pitchFamily="34" charset="0"/>
                <a:ea typeface="Tahoma" pitchFamily="34" charset="0"/>
                <a:cs typeface="Tahoma" panose="020B0604030504040204" pitchFamily="34" charset="0"/>
              </a:rPr>
              <a:t>По итогам ревизии законодательства </a:t>
            </a:r>
            <a:br>
              <a:rPr lang="ru-RU" sz="1600" dirty="0">
                <a:latin typeface="Century Gothic" panose="020B0502020202020204" pitchFamily="34" charset="0"/>
                <a:ea typeface="Tahoma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Century Gothic" panose="020B0502020202020204" pitchFamily="34" charset="0"/>
                <a:ea typeface="Tahoma" pitchFamily="34" charset="0"/>
                <a:cs typeface="Tahoma" panose="020B0604030504040204" pitchFamily="34" charset="0"/>
              </a:rPr>
              <a:t>2017 - 2020 гг. </a:t>
            </a:r>
            <a:r>
              <a:rPr lang="ru-RU" sz="1600" b="1" dirty="0">
                <a:latin typeface="Century Gothic" panose="020B0502020202020204" pitchFamily="34" charset="0"/>
                <a:ea typeface="Tahoma" pitchFamily="34" charset="0"/>
                <a:cs typeface="Tahoma" panose="020B0604030504040204" pitchFamily="34" charset="0"/>
              </a:rPr>
              <a:t>исключено более </a:t>
            </a:r>
            <a:r>
              <a:rPr lang="ru-RU" sz="2000" b="1" dirty="0">
                <a:latin typeface="Century Gothic" panose="020B0502020202020204" pitchFamily="34" charset="0"/>
                <a:ea typeface="Tahoma" pitchFamily="34" charset="0"/>
                <a:cs typeface="Tahoma" panose="020B0604030504040204" pitchFamily="34" charset="0"/>
              </a:rPr>
              <a:t>45</a:t>
            </a:r>
            <a:r>
              <a:rPr lang="ru-RU" sz="1600" b="1" dirty="0">
                <a:latin typeface="Century Gothic" panose="020B050202020202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  <a:ea typeface="Tahoma" pitchFamily="34" charset="0"/>
                <a:cs typeface="Tahoma" panose="020B0604030504040204" pitchFamily="34" charset="0"/>
              </a:rPr>
              <a:t>законодательных барьеров</a:t>
            </a:r>
            <a:endParaRPr lang="kk-KZ" sz="16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9" name="Таблица 78">
            <a:extLst>
              <a:ext uri="{FF2B5EF4-FFF2-40B4-BE49-F238E27FC236}">
                <a16:creationId xmlns:a16="http://schemas.microsoft.com/office/drawing/2014/main" id="{386F51BA-4704-4906-8AA0-CD16ACC2B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97221"/>
              </p:ext>
            </p:extLst>
          </p:nvPr>
        </p:nvGraphicFramePr>
        <p:xfrm>
          <a:off x="136563" y="2502226"/>
          <a:ext cx="5143121" cy="430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3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528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kk-KZ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Требуется системный подход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27063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>
            <a:off x="233156" y="691603"/>
            <a:ext cx="11967883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auto">
          <a:xfrm>
            <a:off x="227377" y="126791"/>
            <a:ext cx="11263683" cy="58094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133" b="1" dirty="0" smtClean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altLang="ru-RU" sz="2133" b="1" dirty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конкуренции на рынке электроэнергетики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189300" y="1411661"/>
            <a:ext cx="4038368" cy="770942"/>
            <a:chOff x="197632" y="1084508"/>
            <a:chExt cx="3028776" cy="628702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38A9C458-06D9-45C1-B229-D0BFF200B9F8}"/>
                </a:ext>
              </a:extLst>
            </p:cNvPr>
            <p:cNvSpPr/>
            <p:nvPr/>
          </p:nvSpPr>
          <p:spPr>
            <a:xfrm>
              <a:off x="197632" y="1084508"/>
              <a:ext cx="2889384" cy="6287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F1A05FD4-1693-4373-AEF1-CDDA88FDF348}"/>
                </a:ext>
              </a:extLst>
            </p:cNvPr>
            <p:cNvSpPr/>
            <p:nvPr/>
          </p:nvSpPr>
          <p:spPr>
            <a:xfrm>
              <a:off x="816118" y="1140499"/>
              <a:ext cx="2410290" cy="4970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defTabSz="914377" ea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</a:pPr>
              <a:r>
                <a:rPr lang="ru-RU" sz="1867" b="1" dirty="0">
                  <a:solidFill>
                    <a:srgbClr val="1A4164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Barlow Condensed"/>
                </a:rPr>
                <a:t>Оптовый рынок электроэнергии</a:t>
              </a: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D101D2E5-8604-467B-928B-6FA54B497F73}"/>
                </a:ext>
              </a:extLst>
            </p:cNvPr>
            <p:cNvSpPr/>
            <p:nvPr/>
          </p:nvSpPr>
          <p:spPr>
            <a:xfrm>
              <a:off x="306485" y="1153290"/>
              <a:ext cx="509633" cy="50963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683467"/>
              </p:ext>
            </p:extLst>
          </p:nvPr>
        </p:nvGraphicFramePr>
        <p:xfrm>
          <a:off x="167110" y="2296567"/>
          <a:ext cx="3867734" cy="5146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992"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37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67</a:t>
                      </a:r>
                      <a:r>
                        <a:rPr lang="ru-RU" sz="19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%</a:t>
                      </a:r>
                      <a:endParaRPr lang="en-US" sz="1900" b="1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УРОВЕНЬ РЫНОЧНОЙ КОНЦЕНТРАЦИИ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(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CR-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4: доля 4-х крупных игроков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)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808"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en-US" sz="100" b="1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ru-RU" sz="1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984"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37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99</a:t>
                      </a:r>
                      <a:r>
                        <a:rPr lang="ru-RU" sz="19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%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ПРЯМЫЕ АДРЕСНЫЕ СДЕЛКИ</a:t>
                      </a:r>
                      <a:endParaRPr lang="ru-RU" sz="15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en-US" sz="100" b="1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ru-RU" sz="1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864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10</a:t>
                      </a:r>
                      <a:r>
                        <a:rPr lang="ru-RU" sz="19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%</a:t>
                      </a:r>
                      <a:r>
                        <a:rPr lang="ru-RU" sz="5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/>
                      </a:r>
                      <a:br>
                        <a:rPr lang="ru-RU" sz="5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не более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en-US" sz="700" b="1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Разрешена реализация по тарифам выше предельных на спот-торгах</a:t>
                      </a:r>
                      <a:endParaRPr lang="ru-RU" sz="13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7840">
                <a:tc gridSpan="2">
                  <a:txBody>
                    <a:bodyPr/>
                    <a:lstStyle/>
                    <a:p>
                      <a:pPr marL="536575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ПОВЫШЕНИЕ ПРЕДЕЛЬНЫХ ТАРИФОВ НА ЭЛЕКТРОЭНЕРГИЮ </a:t>
                      </a:r>
                    </a:p>
                    <a:p>
                      <a:pPr marL="715963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ru-RU" sz="1200" b="1" baseline="0" dirty="0"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  <a:p>
                      <a:pPr marL="715963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ru-RU" sz="800" b="1" baseline="0" dirty="0"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  <a:p>
                      <a:pPr marL="715963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НЕПРОЗРАЧНЫЙ МЕХАНИЗМ РАСПРЕДЕЛЕНИЯ</a:t>
                      </a:r>
                    </a:p>
                    <a:p>
                      <a:pPr marL="715963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ru-RU" sz="1600" b="1" baseline="0" dirty="0"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  <a:p>
                      <a:pPr marL="715963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ru-RU" sz="1200" b="1" baseline="0" dirty="0"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ru-RU" sz="5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787">
                <a:tc gridSpan="2">
                  <a:txBody>
                    <a:bodyPr/>
                    <a:lstStyle/>
                    <a:p>
                      <a:pPr marL="715963" indent="0" algn="l" defTabSz="685800" rtl="0" eaLnBrk="1" fontAlgn="base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</a:pPr>
                      <a:endParaRPr lang="ru-RU" sz="1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464">
                <a:tc gridSpan="2">
                  <a:txBody>
                    <a:bodyPr/>
                    <a:lstStyle/>
                    <a:p>
                      <a:pPr marL="715963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47" name="Google Shape;342;p40"/>
          <p:cNvCxnSpPr/>
          <p:nvPr/>
        </p:nvCxnSpPr>
        <p:spPr>
          <a:xfrm>
            <a:off x="4136460" y="824193"/>
            <a:ext cx="5677" cy="548977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48" name="Группа 47"/>
          <p:cNvGrpSpPr/>
          <p:nvPr/>
        </p:nvGrpSpPr>
        <p:grpSpPr>
          <a:xfrm>
            <a:off x="172928" y="828576"/>
            <a:ext cx="3856099" cy="544040"/>
            <a:chOff x="185352" y="1061455"/>
            <a:chExt cx="3154193" cy="408030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58087C3D-E607-4C12-84FB-BB44F7389407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Google Shape;315;p39"/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ТЕКУЩАЯ СИТУАЦИЯ: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59084" y="5664700"/>
            <a:ext cx="440811" cy="455825"/>
            <a:chOff x="262297" y="4073353"/>
            <a:chExt cx="509633" cy="509633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D101D2E5-8604-467B-928B-6FA54B497F73}"/>
                </a:ext>
              </a:extLst>
            </p:cNvPr>
            <p:cNvSpPr/>
            <p:nvPr/>
          </p:nvSpPr>
          <p:spPr>
            <a:xfrm>
              <a:off x="262297" y="4073353"/>
              <a:ext cx="509633" cy="50963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01" y="4150309"/>
              <a:ext cx="362719" cy="362719"/>
            </a:xfrm>
            <a:prstGeom prst="rect">
              <a:avLst/>
            </a:prstGeom>
          </p:spPr>
        </p:pic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7" y="1521509"/>
            <a:ext cx="499128" cy="499128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4237918" y="753187"/>
            <a:ext cx="7751329" cy="943936"/>
            <a:chOff x="3497076" y="590387"/>
            <a:chExt cx="5813497" cy="707952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3497076" y="590387"/>
              <a:ext cx="5813497" cy="707952"/>
              <a:chOff x="185352" y="1008200"/>
              <a:chExt cx="3307554" cy="707952"/>
            </a:xfrm>
          </p:grpSpPr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58087C3D-E607-4C12-84FB-BB44F7389407}"/>
                  </a:ext>
                </a:extLst>
              </p:cNvPr>
              <p:cNvSpPr/>
              <p:nvPr/>
            </p:nvSpPr>
            <p:spPr>
              <a:xfrm>
                <a:off x="185352" y="1061455"/>
                <a:ext cx="3307554" cy="59794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Google Shape;315;p39"/>
              <p:cNvSpPr txBox="1"/>
              <p:nvPr/>
            </p:nvSpPr>
            <p:spPr>
              <a:xfrm>
                <a:off x="544159" y="1008200"/>
                <a:ext cx="2948747" cy="707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867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  <a:sym typeface="Tahoma"/>
                  </a:rPr>
                  <a:t>Организованная торговля электроэнергией</a:t>
                </a:r>
                <a:br>
                  <a:rPr lang="ru-RU" sz="1867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  <a:sym typeface="Tahoma"/>
                  </a:rPr>
                </a:br>
                <a:r>
                  <a:rPr lang="ru-RU" sz="1867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  <a:sym typeface="Tahoma"/>
                  </a:rPr>
                  <a:t>Увеличение торгов </a:t>
                </a:r>
                <a:r>
                  <a:rPr lang="ru-RU" sz="1867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  <a:sym typeface="Tahoma"/>
                  </a:rPr>
                  <a:t>до </a:t>
                </a:r>
                <a:r>
                  <a:rPr lang="ru-RU" sz="2667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  <a:sym typeface="Tahoma"/>
                  </a:rPr>
                  <a:t>30</a:t>
                </a:r>
                <a:r>
                  <a:rPr lang="ru-RU" sz="1867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  <a:sym typeface="Tahoma"/>
                  </a:rPr>
                  <a:t>% </a:t>
                </a:r>
              </a:p>
            </p:txBody>
          </p:sp>
        </p:grp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D101D2E5-8604-467B-928B-6FA54B497F73}"/>
                </a:ext>
              </a:extLst>
            </p:cNvPr>
            <p:cNvSpPr/>
            <p:nvPr/>
          </p:nvSpPr>
          <p:spPr>
            <a:xfrm>
              <a:off x="3565863" y="687483"/>
              <a:ext cx="509633" cy="50963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 descr="Линейчатая диаграмма">
              <a:extLst>
                <a:ext uri="{FF2B5EF4-FFF2-40B4-BE49-F238E27FC236}">
                  <a16:creationId xmlns:a16="http://schemas.microsoft.com/office/drawing/2014/main" id="{5EC6F03D-B56D-43D5-91EF-009A6EDF5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13298" y="745750"/>
              <a:ext cx="414761" cy="399984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235839" y="928653"/>
            <a:ext cx="5616995" cy="1795731"/>
            <a:chOff x="3728849" y="696490"/>
            <a:chExt cx="4892658" cy="1346798"/>
          </a:xfrm>
        </p:grpSpPr>
        <p:graphicFrame>
          <p:nvGraphicFramePr>
            <p:cNvPr id="88" name="Диаграмма 87"/>
            <p:cNvGraphicFramePr>
              <a:graphicFrameLocks/>
            </p:cNvGraphicFramePr>
            <p:nvPr/>
          </p:nvGraphicFramePr>
          <p:xfrm>
            <a:off x="3895357" y="696490"/>
            <a:ext cx="4572000" cy="13467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cxnSp>
          <p:nvCxnSpPr>
            <p:cNvPr id="89" name="Google Shape;342;p40"/>
            <p:cNvCxnSpPr/>
            <p:nvPr/>
          </p:nvCxnSpPr>
          <p:spPr>
            <a:xfrm>
              <a:off x="3728849" y="1676879"/>
              <a:ext cx="4892658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0" name="object 7">
            <a:extLst>
              <a:ext uri="{FF2B5EF4-FFF2-40B4-BE49-F238E27FC236}">
                <a16:creationId xmlns:a16="http://schemas.microsoft.com/office/drawing/2014/main" id="{337EA5C3-F011-4BAE-AF50-CA17C8C35E63}"/>
              </a:ext>
            </a:extLst>
          </p:cNvPr>
          <p:cNvSpPr txBox="1"/>
          <p:nvPr/>
        </p:nvSpPr>
        <p:spPr>
          <a:xfrm>
            <a:off x="4298552" y="3080269"/>
            <a:ext cx="3417627" cy="3796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lvl="0">
              <a:defRPr sz="36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Результат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34437" y="5087862"/>
            <a:ext cx="441347" cy="462149"/>
            <a:chOff x="436914" y="3816620"/>
            <a:chExt cx="331010" cy="346612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D101D2E5-8604-467B-928B-6FA54B497F73}"/>
                </a:ext>
              </a:extLst>
            </p:cNvPr>
            <p:cNvSpPr/>
            <p:nvPr/>
          </p:nvSpPr>
          <p:spPr>
            <a:xfrm>
              <a:off x="436914" y="3816620"/>
              <a:ext cx="331010" cy="34661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Стрелка: штриховая вправо 10">
              <a:extLst>
                <a:ext uri="{FF2B5EF4-FFF2-40B4-BE49-F238E27FC236}">
                  <a16:creationId xmlns:a16="http://schemas.microsoft.com/office/drawing/2014/main" id="{F68F4766-9D9C-4F8D-9AD0-CA2B81564ED2}"/>
                </a:ext>
              </a:extLst>
            </p:cNvPr>
            <p:cNvSpPr/>
            <p:nvPr/>
          </p:nvSpPr>
          <p:spPr>
            <a:xfrm rot="16200000">
              <a:off x="507292" y="3896607"/>
              <a:ext cx="189853" cy="171362"/>
            </a:xfrm>
            <a:prstGeom prst="stripedRightArrow">
              <a:avLst>
                <a:gd name="adj1" fmla="val 50000"/>
                <a:gd name="adj2" fmla="val 300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5" name="Стрелка: штриховая вправо 10">
            <a:extLst>
              <a:ext uri="{FF2B5EF4-FFF2-40B4-BE49-F238E27FC236}">
                <a16:creationId xmlns:a16="http://schemas.microsoft.com/office/drawing/2014/main" id="{F68F4766-9D9C-4F8D-9AD0-CA2B81564ED2}"/>
              </a:ext>
            </a:extLst>
          </p:cNvPr>
          <p:cNvSpPr/>
          <p:nvPr/>
        </p:nvSpPr>
        <p:spPr>
          <a:xfrm rot="16200000">
            <a:off x="9714482" y="1943546"/>
            <a:ext cx="815804" cy="436796"/>
          </a:xfrm>
          <a:prstGeom prst="stripedRightArrow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1586676" y="6664327"/>
            <a:ext cx="614363" cy="193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67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ru-RU" sz="1067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4302461" y="3528679"/>
            <a:ext cx="2962987" cy="1340296"/>
            <a:chOff x="4540994" y="3040706"/>
            <a:chExt cx="2222240" cy="1005222"/>
          </a:xfrm>
        </p:grpSpPr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782B2BF8-E8E0-4C4D-9A45-641E6FEBDCC4}"/>
                </a:ext>
              </a:extLst>
            </p:cNvPr>
            <p:cNvGrpSpPr/>
            <p:nvPr/>
          </p:nvGrpSpPr>
          <p:grpSpPr>
            <a:xfrm>
              <a:off x="4540994" y="3040706"/>
              <a:ext cx="2222240" cy="1005222"/>
              <a:chOff x="695140" y="7332035"/>
              <a:chExt cx="3999414" cy="1856377"/>
            </a:xfrm>
          </p:grpSpPr>
          <p:sp>
            <p:nvSpPr>
              <p:cNvPr id="100" name="Прямоугольник 99">
                <a:extLst>
                  <a:ext uri="{FF2B5EF4-FFF2-40B4-BE49-F238E27FC236}">
                    <a16:creationId xmlns:a16="http://schemas.microsoft.com/office/drawing/2014/main" id="{1F6CCDDF-FBC0-4DB1-AF6B-4D6156417DDD}"/>
                  </a:ext>
                </a:extLst>
              </p:cNvPr>
              <p:cNvSpPr/>
              <p:nvPr/>
            </p:nvSpPr>
            <p:spPr>
              <a:xfrm>
                <a:off x="695140" y="7407278"/>
                <a:ext cx="3614193" cy="17811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101" name="Прямоугольник 100">
                <a:extLst>
                  <a:ext uri="{FF2B5EF4-FFF2-40B4-BE49-F238E27FC236}">
                    <a16:creationId xmlns:a16="http://schemas.microsoft.com/office/drawing/2014/main" id="{83F7769B-8F9E-4662-9C71-9954E3ECCD69}"/>
                  </a:ext>
                </a:extLst>
              </p:cNvPr>
              <p:cNvSpPr/>
              <p:nvPr/>
            </p:nvSpPr>
            <p:spPr>
              <a:xfrm>
                <a:off x="1729252" y="7332035"/>
                <a:ext cx="2965302" cy="1065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528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3056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585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6115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2644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9171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5699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2228" algn="l" defTabSz="933056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467" dirty="0"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Продажа энергии </a:t>
                </a:r>
              </a:p>
              <a:p>
                <a:r>
                  <a:rPr lang="ru-RU" sz="1467" dirty="0"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на конкурентной основе на сумму</a:t>
                </a:r>
                <a:endParaRPr lang="en-US" sz="1467" dirty="0">
                  <a:latin typeface="Century Gothic" panose="020B0502020202020204" pitchFamily="34" charset="0"/>
                  <a:ea typeface="Barlow Condensed"/>
                  <a:cs typeface="Barlow Condensed"/>
                </a:endParaRPr>
              </a:p>
            </p:txBody>
          </p:sp>
          <p:sp>
            <p:nvSpPr>
              <p:cNvPr id="102" name="Прямоугольник 101">
                <a:extLst>
                  <a:ext uri="{FF2B5EF4-FFF2-40B4-BE49-F238E27FC236}">
                    <a16:creationId xmlns:a16="http://schemas.microsoft.com/office/drawing/2014/main" id="{F5EA4852-8FF5-4027-83A2-699CC20561C2}"/>
                  </a:ext>
                </a:extLst>
              </p:cNvPr>
              <p:cNvSpPr/>
              <p:nvPr/>
            </p:nvSpPr>
            <p:spPr>
              <a:xfrm>
                <a:off x="725120" y="8085336"/>
                <a:ext cx="3554235" cy="1037386"/>
              </a:xfrm>
              <a:prstGeom prst="rect">
                <a:avLst/>
              </a:prstGeom>
              <a:noFill/>
              <a:ln w="9525">
                <a:noFill/>
                <a:prstDash val="solid"/>
              </a:ln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528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3056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585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6115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2644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9171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5699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2228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133" b="1" dirty="0">
                    <a:solidFill>
                      <a:srgbClr val="1A41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&gt;</a:t>
                </a:r>
                <a:r>
                  <a:rPr lang="ru-RU" sz="2133" b="1" dirty="0">
                    <a:solidFill>
                      <a:srgbClr val="1A41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 </a:t>
                </a:r>
                <a:r>
                  <a:rPr lang="ru-RU" sz="3733" b="1" dirty="0">
                    <a:solidFill>
                      <a:srgbClr val="1A41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350</a:t>
                </a:r>
                <a:r>
                  <a:rPr lang="ru-RU" sz="4267" b="1" dirty="0">
                    <a:solidFill>
                      <a:srgbClr val="5B9BD5">
                        <a:lumMod val="50000"/>
                      </a:srgbClr>
                    </a:solidFill>
                    <a:latin typeface="Arial Narrow"/>
                  </a:rPr>
                  <a:t> </a:t>
                </a:r>
                <a:r>
                  <a:rPr lang="ru-RU" sz="1867" b="1" dirty="0">
                    <a:solidFill>
                      <a:srgbClr val="1A4164"/>
                    </a:solidFill>
                    <a:latin typeface="Century Gothic" panose="020B0502020202020204" pitchFamily="34" charset="0"/>
                  </a:rPr>
                  <a:t>млрд</a:t>
                </a:r>
                <a:r>
                  <a:rPr lang="ru-RU" sz="1867" b="1" dirty="0">
                    <a:solidFill>
                      <a:srgbClr val="1A41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. тг.</a:t>
                </a:r>
                <a:endParaRPr lang="en-US" sz="1867" b="1" dirty="0">
                  <a:solidFill>
                    <a:srgbClr val="1A4164"/>
                  </a:solidFill>
                  <a:latin typeface="Century Gothic" panose="020B0502020202020204" pitchFamily="34" charset="0"/>
                  <a:ea typeface="Barlow Condensed"/>
                  <a:cs typeface="Barlow Condensed"/>
                </a:endParaRPr>
              </a:p>
            </p:txBody>
          </p:sp>
        </p:grpSp>
        <p:pic>
          <p:nvPicPr>
            <p:cNvPr id="99" name="Рисунок 98" descr="Монеты">
              <a:extLst>
                <a:ext uri="{FF2B5EF4-FFF2-40B4-BE49-F238E27FC236}">
                  <a16:creationId xmlns:a16="http://schemas.microsoft.com/office/drawing/2014/main" id="{0B252339-F55B-44DB-A8B0-71728D18F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00487" y="3052882"/>
              <a:ext cx="528221" cy="577488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782B2BF8-E8E0-4C4D-9A45-641E6FEBDCC4}"/>
              </a:ext>
            </a:extLst>
          </p:cNvPr>
          <p:cNvGrpSpPr/>
          <p:nvPr/>
        </p:nvGrpSpPr>
        <p:grpSpPr>
          <a:xfrm>
            <a:off x="4292193" y="4974130"/>
            <a:ext cx="2682619" cy="1620527"/>
            <a:chOff x="771525" y="6972548"/>
            <a:chExt cx="4725584" cy="2244508"/>
          </a:xfrm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1F6CCDDF-FBC0-4DB1-AF6B-4D6156417DDD}"/>
                </a:ext>
              </a:extLst>
            </p:cNvPr>
            <p:cNvSpPr/>
            <p:nvPr/>
          </p:nvSpPr>
          <p:spPr>
            <a:xfrm>
              <a:off x="771525" y="6972548"/>
              <a:ext cx="4725584" cy="22445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83F7769B-8F9E-4662-9C71-9954E3ECCD69}"/>
                </a:ext>
              </a:extLst>
            </p:cNvPr>
            <p:cNvSpPr/>
            <p:nvPr/>
          </p:nvSpPr>
          <p:spPr>
            <a:xfrm>
              <a:off x="786865" y="7071404"/>
              <a:ext cx="3011449" cy="44058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528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3056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585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6115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2644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9171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5699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2228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67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ВДС СП в ВВП</a:t>
              </a:r>
              <a:endParaRPr lang="en-US" sz="1467" dirty="0">
                <a:latin typeface="Century Gothic" panose="020B0502020202020204" pitchFamily="34" charset="0"/>
                <a:ea typeface="Barlow Condensed"/>
                <a:cs typeface="Barlow Condensed"/>
              </a:endParaRPr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F5EA4852-8FF5-4027-83A2-699CC20561C2}"/>
                </a:ext>
              </a:extLst>
            </p:cNvPr>
            <p:cNvSpPr/>
            <p:nvPr/>
          </p:nvSpPr>
          <p:spPr>
            <a:xfrm>
              <a:off x="1068264" y="7307512"/>
              <a:ext cx="3571775" cy="1833027"/>
            </a:xfrm>
            <a:prstGeom prst="rect">
              <a:avLst/>
            </a:prstGeom>
            <a:noFill/>
            <a:ln w="9525"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528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3056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585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6115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2644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9171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5699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2228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4267" b="1" dirty="0">
                  <a:solidFill>
                    <a:srgbClr val="1F4E79"/>
                  </a:solidFill>
                  <a:latin typeface="Century Gothic" panose="020B0502020202020204" pitchFamily="34" charset="0"/>
                  <a:ea typeface="Barlow Condensed"/>
                  <a:cs typeface="Barlow Condensed"/>
                </a:rPr>
                <a:t>26,8</a:t>
              </a:r>
              <a:br>
                <a:rPr lang="ru-RU" sz="4267" b="1" dirty="0">
                  <a:solidFill>
                    <a:srgbClr val="1F4E79"/>
                  </a:solidFill>
                  <a:latin typeface="Century Gothic" panose="020B0502020202020204" pitchFamily="34" charset="0"/>
                  <a:ea typeface="Barlow Condensed"/>
                  <a:cs typeface="Barlow Condensed"/>
                </a:rPr>
              </a:br>
              <a:r>
                <a:rPr lang="ru-RU" sz="2133" b="1" dirty="0">
                  <a:solidFill>
                    <a:srgbClr val="1A4164"/>
                  </a:solidFill>
                  <a:latin typeface="Century Gothic" panose="020B0502020202020204" pitchFamily="34" charset="0"/>
                  <a:ea typeface="Barlow Condensed"/>
                  <a:cs typeface="Barlow Condensed"/>
                </a:rPr>
                <a:t>млрд.тг.</a:t>
              </a:r>
            </a:p>
            <a:p>
              <a:r>
                <a:rPr lang="ru-RU" sz="1600" dirty="0">
                  <a:solidFill>
                    <a:srgbClr val="1A4164"/>
                  </a:solidFill>
                  <a:latin typeface="Century Gothic" panose="020B0502020202020204" pitchFamily="34" charset="0"/>
                  <a:ea typeface="Barlow Condensed"/>
                  <a:cs typeface="Barlow Condensed"/>
                </a:rPr>
                <a:t>0,005%</a:t>
              </a:r>
              <a:endParaRPr lang="en-US" sz="1600" dirty="0">
                <a:solidFill>
                  <a:srgbClr val="1A4164"/>
                </a:solidFill>
                <a:latin typeface="Century Gothic" panose="020B0502020202020204" pitchFamily="34" charset="0"/>
                <a:ea typeface="Barlow Condensed"/>
                <a:cs typeface="Barlow Condensed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088021" y="3583001"/>
            <a:ext cx="4980003" cy="3011654"/>
            <a:chOff x="5287866" y="2374210"/>
            <a:chExt cx="3425873" cy="2281801"/>
          </a:xfrm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1F6CCDDF-FBC0-4DB1-AF6B-4D6156417DDD}"/>
                </a:ext>
              </a:extLst>
            </p:cNvPr>
            <p:cNvSpPr/>
            <p:nvPr/>
          </p:nvSpPr>
          <p:spPr>
            <a:xfrm>
              <a:off x="5287866" y="2374210"/>
              <a:ext cx="3425873" cy="22818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04792" indent="-304792" algn="ctr">
                <a:buFont typeface="Arial" panose="020B0604020202020204" pitchFamily="34" charset="0"/>
                <a:buChar char="•"/>
              </a:pPr>
              <a:endParaRPr lang="ru-RU" sz="933" dirty="0"/>
            </a:p>
          </p:txBody>
        </p:sp>
        <p:sp>
          <p:nvSpPr>
            <p:cNvPr id="110" name="Google Shape;336;p40"/>
            <p:cNvSpPr txBox="1"/>
            <p:nvPr/>
          </p:nvSpPr>
          <p:spPr>
            <a:xfrm>
              <a:off x="5371917" y="2433522"/>
              <a:ext cx="3211437" cy="2192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304792" indent="-372524" algn="just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ru-RU" sz="1467" b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НЕТ НЕОБХОДИМОСТИ повышать тарифы</a:t>
              </a:r>
              <a:r>
                <a:rPr lang="ru-RU" sz="1467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инвестиционную составляющую можно получать посредством реализации электроэнергии на торгах </a:t>
              </a:r>
            </a:p>
            <a:p>
              <a:pPr marL="304792" indent="-372524" algn="just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endParaRPr lang="ru-RU" sz="1333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04792" indent="-372524" algn="just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ru-RU" sz="1467" b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Прозрачность</a:t>
              </a:r>
              <a:r>
                <a:rPr lang="ru-RU" sz="1467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и </a:t>
              </a:r>
              <a:r>
                <a:rPr lang="ru-RU" sz="1467" b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доступность</a:t>
              </a:r>
              <a:r>
                <a:rPr lang="ru-RU" sz="1467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в заключении сделок</a:t>
              </a:r>
            </a:p>
            <a:p>
              <a:pPr marL="304792" indent="-372524" algn="just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endParaRPr lang="ru-RU" sz="1333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04792" indent="-372524" algn="just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ru-RU" sz="1467" b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Единые правила</a:t>
              </a:r>
            </a:p>
            <a:p>
              <a:pPr marL="304792" indent="-372524" algn="just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endParaRPr lang="ru-RU" sz="1333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04792" indent="-372524" algn="just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ru-RU" sz="1467" b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Активная роль </a:t>
              </a:r>
              <a:r>
                <a:rPr lang="ru-RU" sz="1467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покупателей и продавцов в формировании цен и объемов сделок</a:t>
              </a:r>
            </a:p>
          </p:txBody>
        </p:sp>
      </p:grpSp>
      <p:sp>
        <p:nvSpPr>
          <p:cNvPr id="111" name="Овал 110">
            <a:extLst>
              <a:ext uri="{FF2B5EF4-FFF2-40B4-BE49-F238E27FC236}">
                <a16:creationId xmlns:a16="http://schemas.microsoft.com/office/drawing/2014/main" id="{D101D2E5-8604-467B-928B-6FA54B497F73}"/>
              </a:ext>
            </a:extLst>
          </p:cNvPr>
          <p:cNvSpPr/>
          <p:nvPr/>
        </p:nvSpPr>
        <p:spPr>
          <a:xfrm>
            <a:off x="5944470" y="5183150"/>
            <a:ext cx="679511" cy="679511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04" y="5204589"/>
            <a:ext cx="575523" cy="552915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0387161" y="1812066"/>
            <a:ext cx="1677499" cy="75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dirty="0">
                <a:latin typeface="Century Gothic" panose="020B0502020202020204" pitchFamily="34" charset="0"/>
              </a:rPr>
              <a:t>Электрическая энергия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15,4 млрд. кВтч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t="21521" r="13826" b="27464"/>
          <a:stretch/>
        </p:blipFill>
        <p:spPr>
          <a:xfrm>
            <a:off x="189301" y="3023439"/>
            <a:ext cx="892375" cy="379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" t="27525" r="925" b="27239"/>
          <a:stretch/>
        </p:blipFill>
        <p:spPr>
          <a:xfrm>
            <a:off x="1142632" y="3006023"/>
            <a:ext cx="1378408" cy="421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25542" r="6870" b="26297"/>
          <a:stretch/>
        </p:blipFill>
        <p:spPr>
          <a:xfrm>
            <a:off x="2618123" y="3070413"/>
            <a:ext cx="776948" cy="292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11538" r="4789" b="16257"/>
          <a:stretch/>
        </p:blipFill>
        <p:spPr>
          <a:xfrm>
            <a:off x="3495023" y="3033285"/>
            <a:ext cx="518227" cy="371623"/>
          </a:xfrm>
          <a:prstGeom prst="rect">
            <a:avLst/>
          </a:prstGeom>
        </p:spPr>
      </p:pic>
      <p:cxnSp>
        <p:nvCxnSpPr>
          <p:cNvPr id="54" name="Google Shape;342;p40"/>
          <p:cNvCxnSpPr/>
          <p:nvPr/>
        </p:nvCxnSpPr>
        <p:spPr>
          <a:xfrm>
            <a:off x="4237918" y="2602025"/>
            <a:ext cx="765594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55" name="Таблица 54">
            <a:extLst>
              <a:ext uri="{FF2B5EF4-FFF2-40B4-BE49-F238E27FC236}">
                <a16:creationId xmlns:a16="http://schemas.microsoft.com/office/drawing/2014/main" id="{BA2126EF-5730-4F49-A12C-92ED13BF9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057728"/>
              </p:ext>
            </p:extLst>
          </p:nvPr>
        </p:nvGraphicFramePr>
        <p:xfrm>
          <a:off x="4223379" y="2608926"/>
          <a:ext cx="7685018" cy="42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860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None/>
                      </a:pPr>
                      <a:r>
                        <a:rPr lang="ru-RU" sz="14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реализация электрической энергии </a:t>
                      </a:r>
                      <a:r>
                        <a:rPr lang="ru-RU" sz="1600" b="1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ВНЕ УСТАНОВЛЕННЫХ ПРЕДЕЛЬНЫХ ЦЕН</a:t>
                      </a:r>
                      <a:endParaRPr lang="ru-RU" sz="14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465A61F-8F83-425A-B162-3949C6A94D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27" y="68650"/>
            <a:ext cx="601833" cy="6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9552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>
            <a:off x="233156" y="691603"/>
            <a:ext cx="11967883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auto">
          <a:xfrm>
            <a:off x="227377" y="126791"/>
            <a:ext cx="11263683" cy="58094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133" b="1" dirty="0" smtClean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altLang="ru-RU" sz="2133" b="1" dirty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конкуренции на рынке реализации лекарственных средств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128709" y="1478264"/>
            <a:ext cx="4999082" cy="770942"/>
            <a:chOff x="169219" y="1084508"/>
            <a:chExt cx="2917797" cy="628702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38A9C458-06D9-45C1-B229-D0BFF200B9F8}"/>
                </a:ext>
              </a:extLst>
            </p:cNvPr>
            <p:cNvSpPr/>
            <p:nvPr/>
          </p:nvSpPr>
          <p:spPr>
            <a:xfrm>
              <a:off x="197632" y="1084508"/>
              <a:ext cx="2889384" cy="6287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F1A05FD4-1693-4373-AEF1-CDDA88FDF348}"/>
                </a:ext>
              </a:extLst>
            </p:cNvPr>
            <p:cNvSpPr/>
            <p:nvPr/>
          </p:nvSpPr>
          <p:spPr>
            <a:xfrm>
              <a:off x="169219" y="1169634"/>
              <a:ext cx="1407409" cy="43672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defTabSz="914377" ea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</a:pPr>
              <a:r>
                <a:rPr lang="ru-RU" sz="1600" b="1" dirty="0">
                  <a:solidFill>
                    <a:srgbClr val="1A4164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Barlow Condensed"/>
                </a:rPr>
                <a:t>Полное регулирование цен</a:t>
              </a:r>
            </a:p>
          </p:txBody>
        </p:sp>
      </p:grpSp>
      <p:cxnSp>
        <p:nvCxnSpPr>
          <p:cNvPr id="47" name="Google Shape;342;p40"/>
          <p:cNvCxnSpPr/>
          <p:nvPr/>
        </p:nvCxnSpPr>
        <p:spPr>
          <a:xfrm>
            <a:off x="5286530" y="828576"/>
            <a:ext cx="5677" cy="548977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48" name="Группа 47"/>
          <p:cNvGrpSpPr/>
          <p:nvPr/>
        </p:nvGrpSpPr>
        <p:grpSpPr>
          <a:xfrm>
            <a:off x="172928" y="828576"/>
            <a:ext cx="4977572" cy="544040"/>
            <a:chOff x="185352" y="1061455"/>
            <a:chExt cx="3154193" cy="408030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58087C3D-E607-4C12-84FB-BB44F7389407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Google Shape;315;p39"/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ТЕКУЩАЯ СИТУАЦИЯ: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11577637" y="6664325"/>
            <a:ext cx="614363" cy="193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67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sz="1067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9EF0CA-5B0E-4508-952B-008D6C429718}"/>
              </a:ext>
            </a:extLst>
          </p:cNvPr>
          <p:cNvSpPr/>
          <p:nvPr/>
        </p:nvSpPr>
        <p:spPr>
          <a:xfrm>
            <a:off x="3116489" y="1483293"/>
            <a:ext cx="297951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rPr>
              <a:t>6767</a:t>
            </a:r>
            <a:r>
              <a:rPr lang="ru-RU" sz="2400" b="1" dirty="0">
                <a:latin typeface="Century Gothic" panose="020B0502020202020204" pitchFamily="34" charset="0"/>
                <a:ea typeface="Barlow Condensed"/>
                <a:cs typeface="Barlow Condensed"/>
                <a:sym typeface="Tahoma"/>
              </a:rPr>
              <a:t> </a:t>
            </a:r>
            <a:r>
              <a:rPr lang="ru-RU" sz="1400" dirty="0">
                <a:latin typeface="Century Gothic" panose="020B0502020202020204" pitchFamily="34" charset="0"/>
                <a:ea typeface="Barlow Condensed"/>
                <a:cs typeface="Barlow Condensed"/>
                <a:sym typeface="Tahoma"/>
              </a:rPr>
              <a:t>торговых наименований </a:t>
            </a:r>
            <a:r>
              <a:rPr lang="ru-RU" dirty="0">
                <a:latin typeface="Century Gothic" panose="020B0502020202020204" pitchFamily="34" charset="0"/>
                <a:ea typeface="Barlow Condensed"/>
                <a:cs typeface="Barlow Condensed"/>
                <a:sym typeface="Tahoma"/>
              </a:rPr>
              <a:t>ЛС</a:t>
            </a:r>
            <a:r>
              <a:rPr lang="ru-RU" sz="1400" dirty="0">
                <a:latin typeface="Century Gothic" panose="020B0502020202020204" pitchFamily="34" charset="0"/>
                <a:ea typeface="Barlow Condensed"/>
                <a:cs typeface="Barlow Condensed"/>
                <a:sym typeface="Tahoma"/>
              </a:rPr>
              <a:t> </a:t>
            </a:r>
            <a:endParaRPr lang="ru-RU" dirty="0"/>
          </a:p>
        </p:txBody>
      </p:sp>
      <p:graphicFrame>
        <p:nvGraphicFramePr>
          <p:cNvPr id="62" name="Таблица 61">
            <a:extLst>
              <a:ext uri="{FF2B5EF4-FFF2-40B4-BE49-F238E27FC236}">
                <a16:creationId xmlns:a16="http://schemas.microsoft.com/office/drawing/2014/main" id="{B7C6A02D-9CDE-4713-BAE2-B6389D836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1909"/>
              </p:ext>
            </p:extLst>
          </p:nvPr>
        </p:nvGraphicFramePr>
        <p:xfrm>
          <a:off x="128709" y="4640610"/>
          <a:ext cx="4999083" cy="1595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236">
                  <a:extLst>
                    <a:ext uri="{9D8B030D-6E8A-4147-A177-3AD203B41FA5}">
                      <a16:colId xmlns:a16="http://schemas.microsoft.com/office/drawing/2014/main" val="2005549209"/>
                    </a:ext>
                  </a:extLst>
                </a:gridCol>
                <a:gridCol w="1050382">
                  <a:extLst>
                    <a:ext uri="{9D8B030D-6E8A-4147-A177-3AD203B41FA5}">
                      <a16:colId xmlns:a16="http://schemas.microsoft.com/office/drawing/2014/main" val="3171604306"/>
                    </a:ext>
                  </a:extLst>
                </a:gridCol>
                <a:gridCol w="1122717">
                  <a:extLst>
                    <a:ext uri="{9D8B030D-6E8A-4147-A177-3AD203B41FA5}">
                      <a16:colId xmlns:a16="http://schemas.microsoft.com/office/drawing/2014/main" val="755399232"/>
                    </a:ext>
                  </a:extLst>
                </a:gridCol>
                <a:gridCol w="798497">
                  <a:extLst>
                    <a:ext uri="{9D8B030D-6E8A-4147-A177-3AD203B41FA5}">
                      <a16:colId xmlns:a16="http://schemas.microsoft.com/office/drawing/2014/main" val="200369178"/>
                    </a:ext>
                  </a:extLst>
                </a:gridCol>
                <a:gridCol w="1122251">
                  <a:extLst>
                    <a:ext uri="{9D8B030D-6E8A-4147-A177-3AD203B41FA5}">
                      <a16:colId xmlns:a16="http://schemas.microsoft.com/office/drawing/2014/main" val="2393929760"/>
                    </a:ext>
                  </a:extLst>
                </a:gridCol>
              </a:tblGrid>
              <a:tr h="29550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Торговое наименование</a:t>
                      </a:r>
                      <a:endParaRPr lang="ru-RU" sz="900" b="1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МНН</a:t>
                      </a:r>
                      <a:endParaRPr lang="ru-RU" sz="900" b="1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Предельные цены  на 2021 год</a:t>
                      </a:r>
                      <a:endParaRPr lang="ru-RU" sz="900" b="1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Фактические цены 2021</a:t>
                      </a:r>
                      <a:endParaRPr lang="ru-RU" sz="900" b="1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Разница в %</a:t>
                      </a:r>
                      <a:endParaRPr lang="ru-RU" sz="900" b="1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497633"/>
                  </a:ext>
                </a:extLst>
              </a:tr>
              <a:tr h="269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Роз. цена</a:t>
                      </a:r>
                      <a:endParaRPr lang="ru-RU" sz="900" b="1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Роз. цена</a:t>
                      </a:r>
                      <a:endParaRPr lang="ru-RU" sz="900" b="1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</a:rPr>
                        <a:t>Пред. роз. 2021-Рын. роз. 2021</a:t>
                      </a:r>
                      <a:endParaRPr lang="ru-RU" sz="900" b="1" i="0" u="none" strike="noStrike" dirty="0">
                        <a:solidFill>
                          <a:schemeClr val="bg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377497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Century Gothic" panose="020B0502020202020204" pitchFamily="34" charset="0"/>
                        </a:rPr>
                        <a:t>5-НОК®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err="1">
                          <a:effectLst/>
                          <a:latin typeface="Century Gothic" panose="020B0502020202020204" pitchFamily="34" charset="0"/>
                        </a:rPr>
                        <a:t>Нитроксолин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Century Gothic" panose="020B0502020202020204" pitchFamily="34" charset="0"/>
                        </a:rPr>
                        <a:t>2377,5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Century Gothic" panose="020B0502020202020204" pitchFamily="34" charset="0"/>
                        </a:rPr>
                        <a:t>1491,6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6128283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  <a:latin typeface="Century Gothic" panose="020B0502020202020204" pitchFamily="34" charset="0"/>
                        </a:rPr>
                        <a:t>L-</a:t>
                      </a:r>
                      <a:r>
                        <a:rPr lang="ru-RU" sz="900" u="none" strike="noStrike">
                          <a:effectLst/>
                          <a:latin typeface="Century Gothic" panose="020B0502020202020204" pitchFamily="34" charset="0"/>
                        </a:rPr>
                        <a:t>лизина эсцинат®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Century Gothic" panose="020B0502020202020204" pitchFamily="34" charset="0"/>
                        </a:rPr>
                        <a:t>l-</a:t>
                      </a:r>
                      <a:r>
                        <a:rPr lang="ru-RU" sz="900" u="none" strike="noStrike" dirty="0">
                          <a:effectLst/>
                          <a:latin typeface="Century Gothic" panose="020B0502020202020204" pitchFamily="34" charset="0"/>
                        </a:rPr>
                        <a:t>лизина </a:t>
                      </a:r>
                      <a:r>
                        <a:rPr lang="ru-RU" sz="900" u="none" strike="noStrike" dirty="0" err="1">
                          <a:effectLst/>
                          <a:latin typeface="Century Gothic" panose="020B0502020202020204" pitchFamily="34" charset="0"/>
                        </a:rPr>
                        <a:t>эсцинат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Century Gothic" panose="020B0502020202020204" pitchFamily="34" charset="0"/>
                        </a:rPr>
                        <a:t>9641,5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Century Gothic" panose="020B0502020202020204" pitchFamily="34" charset="0"/>
                        </a:rPr>
                        <a:t>6248,2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7248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  <a:latin typeface="Century Gothic" panose="020B0502020202020204" pitchFamily="34" charset="0"/>
                        </a:rPr>
                        <a:t>L-</a:t>
                      </a:r>
                      <a:r>
                        <a:rPr lang="ru-RU" sz="900" u="none" strike="noStrike">
                          <a:effectLst/>
                          <a:latin typeface="Century Gothic" panose="020B0502020202020204" pitchFamily="34" charset="0"/>
                        </a:rPr>
                        <a:t>Цет®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err="1">
                          <a:effectLst/>
                          <a:latin typeface="Century Gothic" panose="020B0502020202020204" pitchFamily="34" charset="0"/>
                        </a:rPr>
                        <a:t>Левоцетиризин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Century Gothic" panose="020B0502020202020204" pitchFamily="34" charset="0"/>
                        </a:rPr>
                        <a:t>7391,6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Century Gothic" panose="020B0502020202020204" pitchFamily="34" charset="0"/>
                        </a:rPr>
                        <a:t>6069,3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133121"/>
                  </a:ext>
                </a:extLst>
              </a:tr>
              <a:tr h="1935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Century Gothic" panose="020B0502020202020204" pitchFamily="34" charset="0"/>
                        </a:rPr>
                        <a:t>Абитракс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err="1">
                          <a:effectLst/>
                          <a:latin typeface="Century Gothic" panose="020B0502020202020204" pitchFamily="34" charset="0"/>
                        </a:rPr>
                        <a:t>Цефтриаксон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Century Gothic" panose="020B0502020202020204" pitchFamily="34" charset="0"/>
                        </a:rPr>
                        <a:t>3293,2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Century Gothic" panose="020B0502020202020204" pitchFamily="34" charset="0"/>
                        </a:rPr>
                        <a:t>1935,5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4724303"/>
                  </a:ext>
                </a:extLst>
              </a:tr>
            </a:tbl>
          </a:graphicData>
        </a:graphic>
      </p:graphicFrame>
      <p:graphicFrame>
        <p:nvGraphicFramePr>
          <p:cNvPr id="63" name="Таблица 62">
            <a:extLst>
              <a:ext uri="{FF2B5EF4-FFF2-40B4-BE49-F238E27FC236}">
                <a16:creationId xmlns:a16="http://schemas.microsoft.com/office/drawing/2014/main" id="{C026D320-8C77-45E6-86A2-79A552257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94433"/>
              </p:ext>
            </p:extLst>
          </p:nvPr>
        </p:nvGraphicFramePr>
        <p:xfrm>
          <a:off x="172928" y="2347069"/>
          <a:ext cx="4954863" cy="423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4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730"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Отсутствует перепроверка инвойсов </a:t>
                      </a:r>
                      <a:endParaRPr lang="x-none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Таблица 64">
            <a:extLst>
              <a:ext uri="{FF2B5EF4-FFF2-40B4-BE49-F238E27FC236}">
                <a16:creationId xmlns:a16="http://schemas.microsoft.com/office/drawing/2014/main" id="{5914F371-FB24-4C51-ACD2-ADDE238E5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564973"/>
              </p:ext>
            </p:extLst>
          </p:nvPr>
        </p:nvGraphicFramePr>
        <p:xfrm>
          <a:off x="145740" y="3012053"/>
          <a:ext cx="4982051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2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645"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Необоснованные наценки на маркетинг 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до 30%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r>
                        <a:rPr lang="kk-KZ" sz="16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kk-KZ" sz="14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и транспортные, таможенные расходы</a:t>
                      </a:r>
                      <a:r>
                        <a:rPr lang="kk-KZ" sz="120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kk-KZ" sz="12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kk-KZ" sz="1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от 7 до 15 %</a:t>
                      </a:r>
                      <a:r>
                        <a:rPr lang="kk-KZ" sz="1400" b="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x-none" sz="1400" b="0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Таблица 65">
            <a:extLst>
              <a:ext uri="{FF2B5EF4-FFF2-40B4-BE49-F238E27FC236}">
                <a16:creationId xmlns:a16="http://schemas.microsoft.com/office/drawing/2014/main" id="{EF57690B-70B4-4A24-AC76-C1DCF46EE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247354"/>
              </p:ext>
            </p:extLst>
          </p:nvPr>
        </p:nvGraphicFramePr>
        <p:xfrm>
          <a:off x="168449" y="6318347"/>
          <a:ext cx="4982051" cy="423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2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7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Индикатор для роста розничных цен </a:t>
                      </a:r>
                      <a:r>
                        <a:rPr lang="kk-KZ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до 60%</a:t>
                      </a:r>
                      <a:endParaRPr lang="x-none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6AC76C99-F253-4507-A5EB-E6EDD85BBE40}"/>
              </a:ext>
            </a:extLst>
          </p:cNvPr>
          <p:cNvGrpSpPr/>
          <p:nvPr/>
        </p:nvGrpSpPr>
        <p:grpSpPr>
          <a:xfrm>
            <a:off x="5632618" y="828576"/>
            <a:ext cx="4572295" cy="544040"/>
            <a:chOff x="185352" y="1061455"/>
            <a:chExt cx="3154193" cy="408030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1901DB37-96E6-40B4-924C-B820AF623663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Google Shape;315;p39">
              <a:extLst>
                <a:ext uri="{FF2B5EF4-FFF2-40B4-BE49-F238E27FC236}">
                  <a16:creationId xmlns:a16="http://schemas.microsoft.com/office/drawing/2014/main" id="{1BC25E8D-8F8F-4C51-920F-C83E1A33C595}"/>
                </a:ext>
              </a:extLst>
            </p:cNvPr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kk-KZ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ПРЕДЛАГАЕТСЯ</a:t>
              </a: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aphicFrame>
        <p:nvGraphicFramePr>
          <p:cNvPr id="70" name="Таблица 69">
            <a:extLst>
              <a:ext uri="{FF2B5EF4-FFF2-40B4-BE49-F238E27FC236}">
                <a16:creationId xmlns:a16="http://schemas.microsoft.com/office/drawing/2014/main" id="{F8E63C92-8289-481F-87F6-F73CD00F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239029"/>
              </p:ext>
            </p:extLst>
          </p:nvPr>
        </p:nvGraphicFramePr>
        <p:xfrm>
          <a:off x="5632617" y="1536012"/>
          <a:ext cx="6485073" cy="1030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5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0238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kk-KZ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Сокращение перечня </a:t>
                      </a:r>
                      <a:r>
                        <a:rPr lang="kk-KZ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ЛС, подлежащих ценовому регулированию, на  </a:t>
                      </a:r>
                      <a:r>
                        <a:rPr lang="ru-RU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3742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ЛС</a:t>
                      </a:r>
                    </a:p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при наличии взаимозаменяемости МНН</a:t>
                      </a:r>
                      <a:endParaRPr lang="ru-RU" sz="1900" b="1" i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Таблица 76">
            <a:extLst>
              <a:ext uri="{FF2B5EF4-FFF2-40B4-BE49-F238E27FC236}">
                <a16:creationId xmlns:a16="http://schemas.microsoft.com/office/drawing/2014/main" id="{76F81AFC-040A-4B9E-B85F-13A41CECE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12554"/>
              </p:ext>
            </p:extLst>
          </p:nvPr>
        </p:nvGraphicFramePr>
        <p:xfrm>
          <a:off x="5627974" y="2835600"/>
          <a:ext cx="6489716" cy="1030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9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0238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Внедрение информационной системы 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для мониторинга и анализа цен в режиме реального времени</a:t>
                      </a:r>
                      <a:endParaRPr lang="ru-RU" sz="1900" b="0" i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2262E6BF-F36C-4D70-ADA4-9E69CCDEAC62}"/>
              </a:ext>
            </a:extLst>
          </p:cNvPr>
          <p:cNvGrpSpPr/>
          <p:nvPr/>
        </p:nvGrpSpPr>
        <p:grpSpPr>
          <a:xfrm>
            <a:off x="8571693" y="3911970"/>
            <a:ext cx="3620307" cy="1911425"/>
            <a:chOff x="4268762" y="665970"/>
            <a:chExt cx="4698057" cy="2790610"/>
          </a:xfrm>
        </p:grpSpPr>
        <p:pic>
          <p:nvPicPr>
            <p:cNvPr id="80" name="Picture 4" descr="https://isyms.ru/web/image/posts/71/img1.jpg">
              <a:extLst>
                <a:ext uri="{FF2B5EF4-FFF2-40B4-BE49-F238E27FC236}">
                  <a16:creationId xmlns:a16="http://schemas.microsoft.com/office/drawing/2014/main" id="{E837EC7D-D1A3-4A03-A7FF-9C89F5F03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137" y="803067"/>
              <a:ext cx="1132762" cy="76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05D5FD0E-2FB9-40A4-9BB7-43E25E5543D0}"/>
                </a:ext>
              </a:extLst>
            </p:cNvPr>
            <p:cNvSpPr/>
            <p:nvPr/>
          </p:nvSpPr>
          <p:spPr>
            <a:xfrm>
              <a:off x="7480142" y="665970"/>
              <a:ext cx="1294150" cy="1258158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>
                <a:defRPr lang="ru-RU"/>
              </a:defPPr>
              <a:lvl1pPr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-1191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688181" indent="-2381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032272" indent="-4763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377554" indent="-5954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sz="1000" b="1" dirty="0">
                  <a:solidFill>
                    <a:srgbClr val="1F4E79"/>
                  </a:solidFill>
                  <a:latin typeface="Arial" panose="020B0604020202020204" pitchFamily="34" charset="0"/>
                </a:rPr>
                <a:t>«</a:t>
              </a:r>
              <a:r>
                <a:rPr lang="en-US" sz="1000" b="1" dirty="0">
                  <a:solidFill>
                    <a:srgbClr val="1F4E79"/>
                  </a:solidFill>
                  <a:latin typeface="Arial" panose="020B0604020202020204" pitchFamily="34" charset="0"/>
                </a:rPr>
                <a:t>Parsing</a:t>
              </a:r>
              <a:r>
                <a:rPr lang="ru-RU" sz="1000" b="1" dirty="0">
                  <a:solidFill>
                    <a:srgbClr val="1F4E79"/>
                  </a:solidFill>
                  <a:latin typeface="Arial" panose="020B0604020202020204" pitchFamily="34" charset="0"/>
                </a:rPr>
                <a:t>» </a:t>
              </a:r>
            </a:p>
            <a:p>
              <a:pPr algn="ctr"/>
              <a:r>
                <a:rPr lang="ru-RU" sz="1000" dirty="0">
                  <a:latin typeface="Arial" panose="020B0604020202020204" pitchFamily="34" charset="0"/>
                </a:rPr>
                <a:t>Мониторинг </a:t>
              </a:r>
            </a:p>
            <a:p>
              <a:pPr algn="ctr"/>
              <a:r>
                <a:rPr lang="ru-RU" sz="1000" dirty="0">
                  <a:latin typeface="Arial" panose="020B0604020202020204" pitchFamily="34" charset="0"/>
                </a:rPr>
                <a:t>референтныхцен</a:t>
              </a:r>
            </a:p>
            <a:p>
              <a:pPr algn="ctr"/>
              <a:endParaRPr lang="ru-RU" sz="1000" dirty="0">
                <a:latin typeface="Arial" panose="020B0604020202020204" pitchFamily="34" charset="0"/>
              </a:endParaRPr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121BD5E0-CD46-4FE0-87F7-3495D0AAC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191" y="1695567"/>
              <a:ext cx="1337115" cy="802853"/>
            </a:xfrm>
            <a:prstGeom prst="rect">
              <a:avLst/>
            </a:prstGeom>
          </p:spPr>
        </p:pic>
        <p:sp>
          <p:nvSpPr>
            <p:cNvPr id="92" name="TextBox 25">
              <a:extLst>
                <a:ext uri="{FF2B5EF4-FFF2-40B4-BE49-F238E27FC236}">
                  <a16:creationId xmlns:a16="http://schemas.microsoft.com/office/drawing/2014/main" id="{22DE3134-734B-404B-9F95-B49777C92844}"/>
                </a:ext>
              </a:extLst>
            </p:cNvPr>
            <p:cNvSpPr txBox="1"/>
            <p:nvPr/>
          </p:nvSpPr>
          <p:spPr>
            <a:xfrm>
              <a:off x="4268762" y="2440225"/>
              <a:ext cx="1921570" cy="40011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ru-RU"/>
              </a:defPPr>
              <a:lvl1pPr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-1191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688181" indent="-2381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032272" indent="-4763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377554" indent="-5954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sz="1000" b="1" dirty="0">
                  <a:solidFill>
                    <a:srgbClr val="1A4164"/>
                  </a:solidFill>
                  <a:latin typeface="Arial" panose="020B0604020202020204" pitchFamily="34" charset="0"/>
                </a:rPr>
                <a:t>Информационная </a:t>
              </a:r>
            </a:p>
            <a:p>
              <a:pPr algn="ctr"/>
              <a:r>
                <a:rPr lang="ru-RU" sz="1000" b="1" dirty="0">
                  <a:solidFill>
                    <a:srgbClr val="1A4164"/>
                  </a:solidFill>
                  <a:latin typeface="Arial" panose="020B0604020202020204" pitchFamily="34" charset="0"/>
                </a:rPr>
                <a:t>система </a:t>
              </a:r>
            </a:p>
          </p:txBody>
        </p:sp>
        <p:sp>
          <p:nvSpPr>
            <p:cNvPr id="93" name="TextBox 26">
              <a:extLst>
                <a:ext uri="{FF2B5EF4-FFF2-40B4-BE49-F238E27FC236}">
                  <a16:creationId xmlns:a16="http://schemas.microsoft.com/office/drawing/2014/main" id="{B8BF9C80-5F4A-4E56-A055-1DC38887378E}"/>
                </a:ext>
              </a:extLst>
            </p:cNvPr>
            <p:cNvSpPr txBox="1"/>
            <p:nvPr/>
          </p:nvSpPr>
          <p:spPr>
            <a:xfrm>
              <a:off x="7282032" y="2673828"/>
              <a:ext cx="1684787" cy="78275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ru-RU"/>
              </a:defPPr>
              <a:lvl1pPr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-1191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688181" indent="-2381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032272" indent="-4763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377554" indent="-5954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sz="1000" b="1" dirty="0">
                  <a:solidFill>
                    <a:srgbClr val="1A4164"/>
                  </a:solidFill>
                  <a:latin typeface="Arial" panose="020B0604020202020204" pitchFamily="34" charset="0"/>
                  <a:ea typeface="Tahoma"/>
                </a:rPr>
                <a:t>Аптеки, </a:t>
              </a:r>
              <a:endPara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Tahoma"/>
              </a:endParaRPr>
            </a:p>
            <a:p>
              <a:pPr algn="ctr"/>
              <a:r>
                <a:rPr lang="ru-RU" sz="1000" b="1" dirty="0">
                  <a:solidFill>
                    <a:srgbClr val="1A4164"/>
                  </a:solidFill>
                  <a:latin typeface="Arial" panose="020B0604020202020204" pitchFamily="34" charset="0"/>
                  <a:ea typeface="Tahoma"/>
                </a:rPr>
                <a:t>Дистрибьюторы</a:t>
              </a:r>
              <a:endParaRPr lang="ru-RU" sz="1000" b="1" dirty="0" err="1">
                <a:solidFill>
                  <a:srgbClr val="000000"/>
                </a:solidFill>
                <a:latin typeface="Arial" panose="020B0604020202020204" pitchFamily="34" charset="0"/>
                <a:ea typeface="Tahoma"/>
              </a:endParaRPr>
            </a:p>
            <a:p>
              <a:pPr algn="ctr"/>
              <a:r>
                <a:rPr lang="ru-RU" sz="1000" dirty="0">
                  <a:latin typeface="Arial" panose="020B0604020202020204" pitchFamily="34" charset="0"/>
                  <a:ea typeface="Tahoma"/>
                </a:rPr>
                <a:t>Мониторинг цен</a:t>
              </a:r>
            </a:p>
          </p:txBody>
        </p:sp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0206AC1E-8534-4336-940C-56A6202E3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96954" y="2728574"/>
              <a:ext cx="877739" cy="579835"/>
            </a:xfrm>
            <a:prstGeom prst="rect">
              <a:avLst/>
            </a:prstGeom>
          </p:spPr>
        </p:pic>
        <p:cxnSp>
          <p:nvCxnSpPr>
            <p:cNvPr id="109" name="Прямая со стрелкой 108">
              <a:extLst>
                <a:ext uri="{FF2B5EF4-FFF2-40B4-BE49-F238E27FC236}">
                  <a16:creationId xmlns:a16="http://schemas.microsoft.com/office/drawing/2014/main" id="{922CB809-F4A2-4239-B408-DD9F3D926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6440" y="1394121"/>
              <a:ext cx="206944" cy="272282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Дуга 112">
              <a:extLst>
                <a:ext uri="{FF2B5EF4-FFF2-40B4-BE49-F238E27FC236}">
                  <a16:creationId xmlns:a16="http://schemas.microsoft.com/office/drawing/2014/main" id="{2F75DF20-98A2-4A1F-B9FE-D7D3F149720B}"/>
                </a:ext>
              </a:extLst>
            </p:cNvPr>
            <p:cNvSpPr/>
            <p:nvPr/>
          </p:nvSpPr>
          <p:spPr>
            <a:xfrm rot="2580000">
              <a:off x="4740786" y="1273229"/>
              <a:ext cx="1542998" cy="1883928"/>
            </a:xfrm>
            <a:prstGeom prst="arc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191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8181" indent="-2381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32272" indent="-4763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7554" indent="-5954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rgbClr val="BDD6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4" name="Прямая со стрелкой 113">
              <a:extLst>
                <a:ext uri="{FF2B5EF4-FFF2-40B4-BE49-F238E27FC236}">
                  <a16:creationId xmlns:a16="http://schemas.microsoft.com/office/drawing/2014/main" id="{C658022B-BA79-45B8-9B02-9EE216B1C647}"/>
                </a:ext>
              </a:extLst>
            </p:cNvPr>
            <p:cNvCxnSpPr>
              <a:cxnSpLocks/>
            </p:cNvCxnSpPr>
            <p:nvPr/>
          </p:nvCxnSpPr>
          <p:spPr>
            <a:xfrm>
              <a:off x="6217153" y="2592811"/>
              <a:ext cx="364311" cy="333367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34">
              <a:extLst>
                <a:ext uri="{FF2B5EF4-FFF2-40B4-BE49-F238E27FC236}">
                  <a16:creationId xmlns:a16="http://schemas.microsoft.com/office/drawing/2014/main" id="{A8F34575-FF31-4336-9364-8E83B30E01B1}"/>
                </a:ext>
              </a:extLst>
            </p:cNvPr>
            <p:cNvSpPr txBox="1"/>
            <p:nvPr/>
          </p:nvSpPr>
          <p:spPr>
            <a:xfrm>
              <a:off x="7463790" y="1792940"/>
              <a:ext cx="1451796" cy="553998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ru-RU"/>
              </a:defPPr>
              <a:lvl1pPr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-1191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688181" indent="-2381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032272" indent="-4763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377554" indent="-5954" algn="l" defTabSz="68818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sz="1000" b="1" dirty="0">
                  <a:solidFill>
                    <a:srgbClr val="1A4164"/>
                  </a:solidFill>
                  <a:latin typeface="Arial" panose="020B0604020202020204" pitchFamily="34" charset="0"/>
                  <a:ea typeface="Tahoma"/>
                </a:rPr>
                <a:t>База данных </a:t>
              </a:r>
            </a:p>
            <a:p>
              <a:pPr algn="ctr"/>
              <a:r>
                <a:rPr lang="ru-RU" sz="1000" b="1" dirty="0">
                  <a:solidFill>
                    <a:srgbClr val="1A4164"/>
                  </a:solidFill>
                  <a:latin typeface="Arial" panose="020B0604020202020204" pitchFamily="34" charset="0"/>
                  <a:ea typeface="Tahoma"/>
                </a:rPr>
                <a:t>гос. органов </a:t>
              </a:r>
            </a:p>
            <a:p>
              <a:pPr algn="ctr"/>
              <a:r>
                <a:rPr lang="ru-RU" sz="1000" dirty="0">
                  <a:latin typeface="Arial" panose="020B0604020202020204" pitchFamily="34" charset="0"/>
                  <a:ea typeface="Tahoma"/>
                </a:rPr>
                <a:t>(КГД МФ, МЗ)</a:t>
              </a:r>
              <a:endParaRPr lang="ru-RU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CCBEB228-23A5-4B92-A977-628978F7B913}"/>
              </a:ext>
            </a:extLst>
          </p:cNvPr>
          <p:cNvGrpSpPr/>
          <p:nvPr/>
        </p:nvGrpSpPr>
        <p:grpSpPr>
          <a:xfrm>
            <a:off x="10488963" y="4755341"/>
            <a:ext cx="522579" cy="460319"/>
            <a:chOff x="6177726" y="3393429"/>
            <a:chExt cx="509633" cy="509633"/>
          </a:xfrm>
        </p:grpSpPr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D0C8FA35-5620-469D-A7C3-19AD98ABAC55}"/>
                </a:ext>
              </a:extLst>
            </p:cNvPr>
            <p:cNvSpPr/>
            <p:nvPr/>
          </p:nvSpPr>
          <p:spPr>
            <a:xfrm>
              <a:off x="6177726" y="3393429"/>
              <a:ext cx="509633" cy="50963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9" name="Рисунок 118" descr="Облачные вычисления">
              <a:extLst>
                <a:ext uri="{FF2B5EF4-FFF2-40B4-BE49-F238E27FC236}">
                  <a16:creationId xmlns:a16="http://schemas.microsoft.com/office/drawing/2014/main" id="{22630A55-0E71-4F89-9F67-C42FD5C3F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40821" y="3448975"/>
              <a:ext cx="398543" cy="398543"/>
            </a:xfrm>
            <a:prstGeom prst="rect">
              <a:avLst/>
            </a:prstGeom>
          </p:spPr>
        </p:pic>
      </p:grp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C4587A40-A0FA-4CFD-8D70-C29CBABBF45B}"/>
              </a:ext>
            </a:extLst>
          </p:cNvPr>
          <p:cNvCxnSpPr>
            <a:cxnSpLocks/>
          </p:cNvCxnSpPr>
          <p:nvPr/>
        </p:nvCxnSpPr>
        <p:spPr>
          <a:xfrm>
            <a:off x="10105281" y="4993366"/>
            <a:ext cx="342975" cy="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" name="Таблица 120">
            <a:extLst>
              <a:ext uri="{FF2B5EF4-FFF2-40B4-BE49-F238E27FC236}">
                <a16:creationId xmlns:a16="http://schemas.microsoft.com/office/drawing/2014/main" id="{B70D89F6-734C-4C36-A929-8C9C7FF92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2727"/>
              </p:ext>
            </p:extLst>
          </p:nvPr>
        </p:nvGraphicFramePr>
        <p:xfrm>
          <a:off x="5829429" y="6152414"/>
          <a:ext cx="4483917" cy="607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3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7534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Ценовая конкуренция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2" name="Таблица 121">
            <a:extLst>
              <a:ext uri="{FF2B5EF4-FFF2-40B4-BE49-F238E27FC236}">
                <a16:creationId xmlns:a16="http://schemas.microsoft.com/office/drawing/2014/main" id="{2A6D226F-E0D8-478B-B87D-3BDB0868B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43588"/>
              </p:ext>
            </p:extLst>
          </p:nvPr>
        </p:nvGraphicFramePr>
        <p:xfrm>
          <a:off x="5817139" y="5542124"/>
          <a:ext cx="4459630" cy="548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738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Объективность ценообразования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24725D9B-8CD3-49CA-B458-58697CCB6921}"/>
              </a:ext>
            </a:extLst>
          </p:cNvPr>
          <p:cNvSpPr/>
          <p:nvPr/>
        </p:nvSpPr>
        <p:spPr>
          <a:xfrm>
            <a:off x="5747600" y="5231779"/>
            <a:ext cx="2206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Ожидаемый эффект</a:t>
            </a:r>
            <a:r>
              <a:rPr lang="en-US" sz="1400" b="1" dirty="0">
                <a:latin typeface="Century Gothic" panose="020B0502020202020204" pitchFamily="34" charset="0"/>
              </a:rPr>
              <a:t>:</a:t>
            </a:r>
            <a:endParaRPr lang="ru-RU" sz="1100" dirty="0"/>
          </a:p>
        </p:txBody>
      </p:sp>
      <p:graphicFrame>
        <p:nvGraphicFramePr>
          <p:cNvPr id="41" name="Таблица 40">
            <a:extLst>
              <a:ext uri="{FF2B5EF4-FFF2-40B4-BE49-F238E27FC236}">
                <a16:creationId xmlns:a16="http://schemas.microsoft.com/office/drawing/2014/main" id="{5914F371-FB24-4C51-ACD2-ADDE238E5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391628"/>
              </p:ext>
            </p:extLst>
          </p:nvPr>
        </p:nvGraphicFramePr>
        <p:xfrm>
          <a:off x="145740" y="3739733"/>
          <a:ext cx="4982051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2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64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Продолжается рост цен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на ЛС 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(за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2020 год общий рост цен составил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9,5 %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39B633B-FADA-4A21-8878-4036755928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27" y="68650"/>
            <a:ext cx="601833" cy="6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5720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>
            <a:off x="233156" y="691603"/>
            <a:ext cx="11967883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 bwMode="auto">
          <a:xfrm>
            <a:off x="412695" y="171130"/>
            <a:ext cx="6988307" cy="3443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Структура законопроекта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38945"/>
              </p:ext>
            </p:extLst>
          </p:nvPr>
        </p:nvGraphicFramePr>
        <p:xfrm>
          <a:off x="297676" y="1418630"/>
          <a:ext cx="5885010" cy="512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1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0" i="0" dirty="0">
                        <a:latin typeface="Century Gothic" panose="020B0502020202020204" pitchFamily="34" charset="0"/>
                        <a:ea typeface="Tahoma" panose="020B060403050404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0" i="0" dirty="0">
                        <a:latin typeface="Century Gothic" panose="020B0502020202020204" pitchFamily="34" charset="0"/>
                        <a:ea typeface="Tahoma" panose="020B060403050404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200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Обеспечение доступа к ключевой мощности</a:t>
                      </a:r>
                    </a:p>
                    <a:p>
                      <a:pPr marL="0" marR="0" lvl="0" indent="0" algn="just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Определение понятия </a:t>
                      </a:r>
                      <a:r>
                        <a:rPr kumimoji="0" lang="ru-RU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«ключевая мощность»</a:t>
                      </a:r>
                      <a:r>
                        <a:rPr kumimoji="0" lang="ru-RU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критерии отнесения к ключевой мощности, </a:t>
                      </a:r>
                      <a:r>
                        <a:rPr kumimoji="0" lang="ru-RU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Правила равного доступа </a:t>
                      </a:r>
                      <a:r>
                        <a:rPr kumimoji="0" lang="ru-RU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 ключевой мощности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5592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Регулирование деятельности государственных и частных операторов</a:t>
                      </a:r>
                    </a:p>
                    <a:p>
                      <a:pPr algn="just"/>
                      <a:r>
                        <a:rPr lang="ru-RU" sz="1100" b="1" i="1" dirty="0">
                          <a:latin typeface="Century Gothic" panose="020B0502020202020204" pitchFamily="34" charset="0"/>
                        </a:rPr>
                        <a:t>Правовой режим </a:t>
                      </a:r>
                      <a:r>
                        <a:rPr lang="ru-RU" sz="1100" b="0" i="1" dirty="0">
                          <a:latin typeface="Century Gothic" panose="020B0502020202020204" pitchFamily="34" charset="0"/>
                        </a:rPr>
                        <a:t>государственной монополии</a:t>
                      </a:r>
                      <a:r>
                        <a:rPr lang="ru-RU" sz="1100" b="1" i="1" dirty="0">
                          <a:latin typeface="Century Gothic" panose="020B0502020202020204" pitchFamily="34" charset="0"/>
                        </a:rPr>
                        <a:t>, Конкурсный порядок </a:t>
                      </a:r>
                      <a:r>
                        <a:rPr lang="ru-RU" sz="1100" i="1" dirty="0">
                          <a:latin typeface="Century Gothic" panose="020B0502020202020204" pitchFamily="34" charset="0"/>
                        </a:rPr>
                        <a:t>отбора частных операторов, </a:t>
                      </a:r>
                      <a:r>
                        <a:rPr lang="ru-RU" sz="1100" b="1" i="1" dirty="0">
                          <a:latin typeface="Century Gothic" panose="020B0502020202020204" pitchFamily="34" charset="0"/>
                        </a:rPr>
                        <a:t>Регулирование </a:t>
                      </a:r>
                      <a:r>
                        <a:rPr lang="ru-RU" sz="1100" i="1" dirty="0">
                          <a:latin typeface="Century Gothic" panose="020B0502020202020204" pitchFamily="34" charset="0"/>
                        </a:rPr>
                        <a:t>(цены, запрет на иную деятельность), Возмещение </a:t>
                      </a:r>
                      <a:r>
                        <a:rPr lang="ru-RU" sz="1100" b="1" i="1" dirty="0">
                          <a:latin typeface="Century Gothic" panose="020B0502020202020204" pitchFamily="34" charset="0"/>
                        </a:rPr>
                        <a:t>убытков</a:t>
                      </a:r>
                      <a:r>
                        <a:rPr lang="ru-RU" sz="1100" i="1" dirty="0">
                          <a:latin typeface="Century Gothic" panose="020B0502020202020204" pitchFamily="34" charset="0"/>
                        </a:rPr>
                        <a:t> конкурентам, </a:t>
                      </a:r>
                      <a:r>
                        <a:rPr lang="ru-RU" sz="1100" b="1" i="1" dirty="0">
                          <a:latin typeface="Century Gothic" panose="020B0502020202020204" pitchFamily="34" charset="0"/>
                        </a:rPr>
                        <a:t>Публичность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i="0" noProof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Сокращение государственного участия в предпринимательстве</a:t>
                      </a:r>
                    </a:p>
                    <a:p>
                      <a:pPr marL="0" marR="0" lvl="0" indent="0" algn="just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Исчерпывающий</a:t>
                      </a:r>
                      <a:r>
                        <a:rPr kumimoji="0" lang="kk-KZ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перечень </a:t>
                      </a:r>
                      <a:r>
                        <a:rPr kumimoji="0" lang="kk-KZ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госзаданий, </a:t>
                      </a:r>
                      <a:r>
                        <a:rPr kumimoji="0" lang="kk-KZ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Секторальный</a:t>
                      </a:r>
                      <a:r>
                        <a:rPr kumimoji="0" lang="kk-KZ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kk-KZ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анализ</a:t>
                      </a:r>
                      <a:r>
                        <a:rPr kumimoji="0" lang="kk-KZ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kumimoji="0" lang="kk-KZ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Мониторинг</a:t>
                      </a:r>
                      <a:r>
                        <a:rPr kumimoji="0" lang="kk-KZ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деятельности субъектов квазигоссектора </a:t>
                      </a:r>
                      <a:endParaRPr kumimoji="0" lang="ru-RU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764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Развитие конкуренции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на государственных закупках</a:t>
                      </a:r>
                    </a:p>
                    <a:p>
                      <a:pPr marL="0" marR="0" lvl="0" indent="0" algn="just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Сокращение закупок из</a:t>
                      </a:r>
                      <a:r>
                        <a:rPr kumimoji="0" lang="ru-RU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одного источника, </a:t>
                      </a:r>
                      <a:r>
                        <a:rPr kumimoji="0" lang="ru-RU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Согласование тарифов </a:t>
                      </a:r>
                      <a:r>
                        <a:rPr kumimoji="0" lang="ru-RU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на пользование порталом госзакупок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013261"/>
                  </a:ext>
                </a:extLst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78080"/>
              </p:ext>
            </p:extLst>
          </p:nvPr>
        </p:nvGraphicFramePr>
        <p:xfrm>
          <a:off x="6466113" y="1303876"/>
          <a:ext cx="5605645" cy="3924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4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0" i="0" dirty="0">
                        <a:latin typeface="Century Gothic" panose="020B0502020202020204" pitchFamily="34" charset="0"/>
                        <a:ea typeface="Tahoma" panose="020B060403050404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0" i="0" dirty="0">
                        <a:latin typeface="Century Gothic" panose="020B0502020202020204" pitchFamily="34" charset="0"/>
                        <a:ea typeface="Tahoma" panose="020B060403050404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Обеспечение равного доступа к мерам государственной поддержки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Перечень </a:t>
                      </a:r>
                      <a:r>
                        <a:rPr lang="ru-RU" sz="1100" b="1" i="1" dirty="0"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запрещенных действий </a:t>
                      </a:r>
                      <a:r>
                        <a:rPr lang="ru-RU" sz="1100" i="1" dirty="0"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при оказании мер господдержки, </a:t>
                      </a:r>
                      <a:r>
                        <a:rPr lang="ru-RU" sz="1100" b="1" i="1" dirty="0"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Согласование с АЗРК</a:t>
                      </a:r>
                      <a:r>
                        <a:rPr lang="ru-RU" sz="1100" i="1" dirty="0"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введения новых мер господдержки, </a:t>
                      </a:r>
                      <a:r>
                        <a:rPr lang="ru-RU" sz="1100" b="1" i="1" dirty="0"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Критерии определения </a:t>
                      </a:r>
                      <a:r>
                        <a:rPr lang="ru-RU" sz="1100" b="0" i="1" dirty="0"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приоритетных направлений  для оказания мер господдержки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i="1" dirty="0">
                        <a:latin typeface="Century Gothic" panose="020B0502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37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i="0" noProof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Развитие инструментов антимонопольного регулирования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Оценка воздействия на конкуренцию</a:t>
                      </a:r>
                      <a:r>
                        <a:rPr kumimoji="0" lang="ru-RU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, институт </a:t>
                      </a:r>
                      <a:r>
                        <a:rPr kumimoji="0" lang="ru-RU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доверенного лица</a:t>
                      </a:r>
                      <a:r>
                        <a:rPr kumimoji="0" lang="ru-RU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kumimoji="0" lang="ru-RU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антимонопольный комплаенс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42390"/>
                  </a:ext>
                </a:extLst>
              </a:tr>
              <a:tr h="1192949">
                <a:tc>
                  <a:txBody>
                    <a:bodyPr/>
                    <a:lstStyle/>
                    <a:p>
                      <a:pPr algn="ctr"/>
                      <a:r>
                        <a:rPr lang="kk-KZ" sz="3600" b="1" dirty="0" smtClean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Развитие конкуренции на рынках электроэнергетики</a:t>
                      </a:r>
                      <a:r>
                        <a:rPr lang="en-US" sz="1400" b="1" dirty="0" smtClean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лекарственных средств и др.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Увеличение объемов</a:t>
                      </a:r>
                      <a:r>
                        <a:rPr lang="ru-RU" sz="1050" b="1" i="1" baseline="0" dirty="0" smtClean="0"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50" b="0" i="1" baseline="0" dirty="0" smtClean="0"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централизованных торгов электроэнергией</a:t>
                      </a:r>
                      <a:r>
                        <a:rPr lang="ru-RU" sz="1050" b="1" i="1" baseline="0" dirty="0" smtClean="0"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, Сокращение посреднических звеньев </a:t>
                      </a:r>
                      <a:r>
                        <a:rPr lang="ru-RU" sz="1050" b="0" i="1" baseline="0" dirty="0" smtClean="0"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на рынке электроснабжения,</a:t>
                      </a:r>
                      <a:r>
                        <a:rPr lang="ru-RU" sz="1050" i="1" baseline="0" dirty="0" smtClean="0"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50" b="1" i="1" baseline="0" dirty="0" smtClean="0"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Дерегулирование</a:t>
                      </a:r>
                      <a:r>
                        <a:rPr lang="ru-RU" sz="1050" i="1" baseline="0" dirty="0" smtClean="0"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оптовой и розничной реализации лекарственных средств</a:t>
                      </a:r>
                      <a:endParaRPr lang="ru-RU" sz="1050" i="1" dirty="0"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7" name="Прямая соединительная линия 46"/>
          <p:cNvCxnSpPr/>
          <p:nvPr/>
        </p:nvCxnSpPr>
        <p:spPr>
          <a:xfrm flipV="1">
            <a:off x="430492" y="1480010"/>
            <a:ext cx="11275040" cy="486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4313456" y="780590"/>
            <a:ext cx="3528048" cy="587351"/>
            <a:chOff x="204496" y="1419154"/>
            <a:chExt cx="2646036" cy="440513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34" r="-1"/>
            <a:stretch/>
          </p:blipFill>
          <p:spPr>
            <a:xfrm rot="5400000" flipH="1">
              <a:off x="1307258" y="515618"/>
              <a:ext cx="440513" cy="224758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204496" y="1523751"/>
              <a:ext cx="2646036" cy="287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rgbClr val="1F4E79"/>
                  </a:solidFill>
                  <a:latin typeface="Century Gothic" panose="020B0502020202020204" pitchFamily="34" charset="0"/>
                  <a:ea typeface="Times New Roman" panose="02020603050405020304" pitchFamily="18" charset="0"/>
                </a:rPr>
                <a:t>Направления</a:t>
              </a: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1577637" y="6691500"/>
            <a:ext cx="614363" cy="193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sz="1053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16</a:t>
            </a:r>
            <a:endParaRPr lang="ru-RU" sz="1053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61CF3C-0BF4-4541-B97E-08DF5AE5C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27" y="68650"/>
            <a:ext cx="601833" cy="6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4426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1358689" y="62470"/>
            <a:ext cx="9434945" cy="546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ОТБОР ТОВАРНЫХ РЫНКОВ ДЛЯ ПРОВЕДЕНИЯ АНАЛИЗА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-9654" y="633654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/>
          <p:cNvGrpSpPr/>
          <p:nvPr/>
        </p:nvGrpSpPr>
        <p:grpSpPr>
          <a:xfrm>
            <a:off x="4053137" y="1006068"/>
            <a:ext cx="8258964" cy="5143499"/>
            <a:chOff x="453651" y="834480"/>
            <a:chExt cx="8490526" cy="5226676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2579232" y="1344398"/>
              <a:ext cx="3815945" cy="4408905"/>
            </a:xfrm>
            <a:custGeom>
              <a:avLst/>
              <a:gdLst>
                <a:gd name="T0" fmla="*/ 3349 w 3349"/>
                <a:gd name="T1" fmla="*/ 2902 h 3868"/>
                <a:gd name="T2" fmla="*/ 1675 w 3349"/>
                <a:gd name="T3" fmla="*/ 3868 h 3868"/>
                <a:gd name="T4" fmla="*/ 0 w 3349"/>
                <a:gd name="T5" fmla="*/ 2902 h 3868"/>
                <a:gd name="T6" fmla="*/ 0 w 3349"/>
                <a:gd name="T7" fmla="*/ 966 h 3868"/>
                <a:gd name="T8" fmla="*/ 1675 w 3349"/>
                <a:gd name="T9" fmla="*/ 0 h 3868"/>
                <a:gd name="T10" fmla="*/ 3349 w 3349"/>
                <a:gd name="T11" fmla="*/ 966 h 3868"/>
                <a:gd name="T12" fmla="*/ 3349 w 3349"/>
                <a:gd name="T13" fmla="*/ 2902 h 3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9" h="3868">
                  <a:moveTo>
                    <a:pt x="3349" y="2902"/>
                  </a:moveTo>
                  <a:lnTo>
                    <a:pt x="1675" y="3868"/>
                  </a:lnTo>
                  <a:lnTo>
                    <a:pt x="0" y="2902"/>
                  </a:lnTo>
                  <a:lnTo>
                    <a:pt x="0" y="966"/>
                  </a:lnTo>
                  <a:lnTo>
                    <a:pt x="1675" y="0"/>
                  </a:lnTo>
                  <a:lnTo>
                    <a:pt x="3349" y="966"/>
                  </a:lnTo>
                  <a:lnTo>
                    <a:pt x="3349" y="290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190500" dist="50800" dir="13500000">
                <a:prstClr val="black">
                  <a:alpha val="42000"/>
                </a:prstClr>
              </a:innerShdw>
            </a:effectLst>
          </p:spPr>
          <p:txBody>
            <a:bodyPr lIns="96417" tIns="48209" rIns="96417" bIns="4820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70" name="组合 96"/>
            <p:cNvGrpSpPr/>
            <p:nvPr/>
          </p:nvGrpSpPr>
          <p:grpSpPr>
            <a:xfrm>
              <a:off x="3065320" y="1396969"/>
              <a:ext cx="1384392" cy="1541066"/>
              <a:chOff x="3228536" y="1099961"/>
              <a:chExt cx="1247249" cy="1388087"/>
            </a:xfrm>
          </p:grpSpPr>
          <p:sp>
            <p:nvSpPr>
              <p:cNvPr id="148" name="Freeform 14"/>
              <p:cNvSpPr>
                <a:spLocks/>
              </p:cNvSpPr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49" name="组合 98"/>
              <p:cNvGrpSpPr/>
              <p:nvPr/>
            </p:nvGrpSpPr>
            <p:grpSpPr>
              <a:xfrm>
                <a:off x="3228536" y="1099961"/>
                <a:ext cx="1247249" cy="1388087"/>
                <a:chOff x="3228536" y="1099961"/>
                <a:chExt cx="1247249" cy="1388087"/>
              </a:xfrm>
            </p:grpSpPr>
            <p:sp>
              <p:nvSpPr>
                <p:cNvPr id="150" name="Freeform 15"/>
                <p:cNvSpPr>
                  <a:spLocks/>
                </p:cNvSpPr>
                <p:nvPr/>
              </p:nvSpPr>
              <p:spPr bwMode="auto">
                <a:xfrm>
                  <a:off x="3273692" y="1099961"/>
                  <a:ext cx="1202093" cy="1388087"/>
                </a:xfrm>
                <a:custGeom>
                  <a:avLst/>
                  <a:gdLst>
                    <a:gd name="T0" fmla="*/ 0 w 1171"/>
                    <a:gd name="T1" fmla="*/ 1014 h 1352"/>
                    <a:gd name="T2" fmla="*/ 0 w 1171"/>
                    <a:gd name="T3" fmla="*/ 338 h 1352"/>
                    <a:gd name="T4" fmla="*/ 586 w 1171"/>
                    <a:gd name="T5" fmla="*/ 0 h 1352"/>
                    <a:gd name="T6" fmla="*/ 1171 w 1171"/>
                    <a:gd name="T7" fmla="*/ 338 h 1352"/>
                    <a:gd name="T8" fmla="*/ 1171 w 1171"/>
                    <a:gd name="T9" fmla="*/ 1014 h 1352"/>
                    <a:gd name="T10" fmla="*/ 586 w 1171"/>
                    <a:gd name="T11" fmla="*/ 1352 h 1352"/>
                    <a:gd name="T12" fmla="*/ 0 w 1171"/>
                    <a:gd name="T13" fmla="*/ 1014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1" h="1352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6" y="0"/>
                      </a:lnTo>
                      <a:lnTo>
                        <a:pt x="1171" y="338"/>
                      </a:lnTo>
                      <a:lnTo>
                        <a:pt x="1171" y="1014"/>
                      </a:lnTo>
                      <a:lnTo>
                        <a:pt x="586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8000"/>
                    </a:prstClr>
                  </a:outerShdw>
                </a:effectLst>
                <a:extLst/>
              </p:spPr>
              <p:txBody>
                <a:bodyPr vert="horz" wrap="square" lIns="72331" tIns="36166" rIns="72331" bIns="3616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Freeform 16"/>
                <p:cNvSpPr>
                  <a:spLocks/>
                </p:cNvSpPr>
                <p:nvPr/>
              </p:nvSpPr>
              <p:spPr bwMode="auto">
                <a:xfrm>
                  <a:off x="3228536" y="1148655"/>
                  <a:ext cx="408568" cy="441478"/>
                </a:xfrm>
                <a:custGeom>
                  <a:avLst/>
                  <a:gdLst>
                    <a:gd name="T0" fmla="*/ 0 w 398"/>
                    <a:gd name="T1" fmla="*/ 430 h 430"/>
                    <a:gd name="T2" fmla="*/ 398 w 398"/>
                    <a:gd name="T3" fmla="*/ 430 h 430"/>
                    <a:gd name="T4" fmla="*/ 398 w 398"/>
                    <a:gd name="T5" fmla="*/ 0 h 430"/>
                    <a:gd name="T6" fmla="*/ 0 w 398"/>
                    <a:gd name="T7" fmla="*/ 231 h 430"/>
                    <a:gd name="T8" fmla="*/ 0 w 398"/>
                    <a:gd name="T9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30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108136"/>
                </a:solidFill>
                <a:ln w="28575" cap="flat" cmpd="sng" algn="ctr">
                  <a:noFill/>
                  <a:prstDash val="solid"/>
                  <a:miter lim="800000"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  <a:extLst/>
              </p:spPr>
              <p:txBody>
                <a:bodyPr lIns="72331" tIns="36166" rIns="72331" bIns="36166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Freeform 25"/>
                <p:cNvSpPr>
                  <a:spLocks/>
                </p:cNvSpPr>
                <p:nvPr/>
              </p:nvSpPr>
              <p:spPr bwMode="auto">
                <a:xfrm>
                  <a:off x="3510434" y="1340354"/>
                  <a:ext cx="53381" cy="196099"/>
                </a:xfrm>
                <a:custGeom>
                  <a:avLst/>
                  <a:gdLst>
                    <a:gd name="T0" fmla="*/ 14 w 29"/>
                    <a:gd name="T1" fmla="*/ 105 h 105"/>
                    <a:gd name="T2" fmla="*/ 14 w 29"/>
                    <a:gd name="T3" fmla="*/ 24 h 105"/>
                    <a:gd name="T4" fmla="*/ 0 w 29"/>
                    <a:gd name="T5" fmla="*/ 24 h 105"/>
                    <a:gd name="T6" fmla="*/ 0 w 29"/>
                    <a:gd name="T7" fmla="*/ 13 h 105"/>
                    <a:gd name="T8" fmla="*/ 11 w 29"/>
                    <a:gd name="T9" fmla="*/ 9 h 105"/>
                    <a:gd name="T10" fmla="*/ 18 w 29"/>
                    <a:gd name="T11" fmla="*/ 0 h 105"/>
                    <a:gd name="T12" fmla="*/ 29 w 29"/>
                    <a:gd name="T13" fmla="*/ 0 h 105"/>
                    <a:gd name="T14" fmla="*/ 29 w 29"/>
                    <a:gd name="T15" fmla="*/ 105 h 105"/>
                    <a:gd name="T16" fmla="*/ 14 w 29"/>
                    <a:gd name="T17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05">
                      <a:moveTo>
                        <a:pt x="14" y="105"/>
                      </a:move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4" y="13"/>
                        <a:pt x="8" y="11"/>
                        <a:pt x="11" y="9"/>
                      </a:cubicBezTo>
                      <a:cubicBezTo>
                        <a:pt x="15" y="7"/>
                        <a:pt x="17" y="4"/>
                        <a:pt x="18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05"/>
                        <a:pt x="29" y="105"/>
                        <a:pt x="29" y="105"/>
                      </a:cubicBezTo>
                      <a:lnTo>
                        <a:pt x="14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2331" tIns="36166" rIns="72331" bIns="3616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1" name="组合 116"/>
            <p:cNvGrpSpPr/>
            <p:nvPr/>
          </p:nvGrpSpPr>
          <p:grpSpPr>
            <a:xfrm>
              <a:off x="3047841" y="4082434"/>
              <a:ext cx="1393047" cy="1541066"/>
              <a:chOff x="3220737" y="3518846"/>
              <a:chExt cx="1255048" cy="1388087"/>
            </a:xfrm>
          </p:grpSpPr>
          <p:sp>
            <p:nvSpPr>
              <p:cNvPr id="142" name="Freeform 10"/>
              <p:cNvSpPr>
                <a:spLocks/>
              </p:cNvSpPr>
              <p:nvPr/>
            </p:nvSpPr>
            <p:spPr bwMode="auto">
              <a:xfrm>
                <a:off x="3345550" y="3559913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A4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43" name="组合 118"/>
              <p:cNvGrpSpPr/>
              <p:nvPr/>
            </p:nvGrpSpPr>
            <p:grpSpPr>
              <a:xfrm>
                <a:off x="3220737" y="3518846"/>
                <a:ext cx="1255048" cy="1388087"/>
                <a:chOff x="3220737" y="3518846"/>
                <a:chExt cx="1255048" cy="1388087"/>
              </a:xfrm>
            </p:grpSpPr>
            <p:grpSp>
              <p:nvGrpSpPr>
                <p:cNvPr id="144" name="组合 119"/>
                <p:cNvGrpSpPr/>
                <p:nvPr/>
              </p:nvGrpSpPr>
              <p:grpSpPr>
                <a:xfrm>
                  <a:off x="3220737" y="3518846"/>
                  <a:ext cx="1255048" cy="1388087"/>
                  <a:chOff x="3220737" y="3518846"/>
                  <a:chExt cx="1255048" cy="1388087"/>
                </a:xfrm>
              </p:grpSpPr>
              <p:sp>
                <p:nvSpPr>
                  <p:cNvPr id="146" name="Freeform 11"/>
                  <p:cNvSpPr>
                    <a:spLocks/>
                  </p:cNvSpPr>
                  <p:nvPr/>
                </p:nvSpPr>
                <p:spPr bwMode="auto">
                  <a:xfrm>
                    <a:off x="3273692" y="3518846"/>
                    <a:ext cx="1202093" cy="1388087"/>
                  </a:xfrm>
                  <a:custGeom>
                    <a:avLst/>
                    <a:gdLst>
                      <a:gd name="T0" fmla="*/ 0 w 1171"/>
                      <a:gd name="T1" fmla="*/ 1014 h 1352"/>
                      <a:gd name="T2" fmla="*/ 0 w 1171"/>
                      <a:gd name="T3" fmla="*/ 338 h 1352"/>
                      <a:gd name="T4" fmla="*/ 586 w 1171"/>
                      <a:gd name="T5" fmla="*/ 0 h 1352"/>
                      <a:gd name="T6" fmla="*/ 1171 w 1171"/>
                      <a:gd name="T7" fmla="*/ 338 h 1352"/>
                      <a:gd name="T8" fmla="*/ 1171 w 1171"/>
                      <a:gd name="T9" fmla="*/ 1014 h 1352"/>
                      <a:gd name="T10" fmla="*/ 586 w 1171"/>
                      <a:gd name="T11" fmla="*/ 1352 h 1352"/>
                      <a:gd name="T12" fmla="*/ 0 w 1171"/>
                      <a:gd name="T13" fmla="*/ 1014 h 1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71" h="1352">
                        <a:moveTo>
                          <a:pt x="0" y="1014"/>
                        </a:moveTo>
                        <a:lnTo>
                          <a:pt x="0" y="338"/>
                        </a:lnTo>
                        <a:lnTo>
                          <a:pt x="586" y="0"/>
                        </a:lnTo>
                        <a:lnTo>
                          <a:pt x="1171" y="338"/>
                        </a:lnTo>
                        <a:lnTo>
                          <a:pt x="1171" y="1014"/>
                        </a:lnTo>
                        <a:lnTo>
                          <a:pt x="586" y="1352"/>
                        </a:lnTo>
                        <a:lnTo>
                          <a:pt x="0" y="1014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95000"/>
                    </a:sysClr>
                  </a:solidFill>
                  <a:ln>
                    <a:noFill/>
                  </a:ln>
                  <a:effectLst>
                    <a:outerShdw blurRad="228600" sx="102000" sy="102000" algn="ctr" rotWithShape="0">
                      <a:prstClr val="black">
                        <a:alpha val="28000"/>
                      </a:prstClr>
                    </a:outerShdw>
                  </a:effectLst>
                  <a:extLst/>
                </p:spPr>
                <p:txBody>
                  <a:bodyPr vert="horz" wrap="square" lIns="72331" tIns="36166" rIns="72331" bIns="3616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7" name="Freeform 21"/>
                  <p:cNvSpPr>
                    <a:spLocks/>
                  </p:cNvSpPr>
                  <p:nvPr/>
                </p:nvSpPr>
                <p:spPr bwMode="auto">
                  <a:xfrm>
                    <a:off x="3220737" y="3567540"/>
                    <a:ext cx="408568" cy="441478"/>
                  </a:xfrm>
                  <a:custGeom>
                    <a:avLst/>
                    <a:gdLst>
                      <a:gd name="T0" fmla="*/ 0 w 398"/>
                      <a:gd name="T1" fmla="*/ 430 h 430"/>
                      <a:gd name="T2" fmla="*/ 398 w 398"/>
                      <a:gd name="T3" fmla="*/ 430 h 430"/>
                      <a:gd name="T4" fmla="*/ 398 w 398"/>
                      <a:gd name="T5" fmla="*/ 0 h 430"/>
                      <a:gd name="T6" fmla="*/ 0 w 398"/>
                      <a:gd name="T7" fmla="*/ 231 h 430"/>
                      <a:gd name="T8" fmla="*/ 0 w 398"/>
                      <a:gd name="T9" fmla="*/ 430 h 4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8" h="430">
                        <a:moveTo>
                          <a:pt x="0" y="430"/>
                        </a:moveTo>
                        <a:lnTo>
                          <a:pt x="398" y="430"/>
                        </a:lnTo>
                        <a:lnTo>
                          <a:pt x="398" y="0"/>
                        </a:lnTo>
                        <a:lnTo>
                          <a:pt x="0" y="231"/>
                        </a:lnTo>
                        <a:lnTo>
                          <a:pt x="0" y="430"/>
                        </a:lnTo>
                        <a:close/>
                      </a:path>
                    </a:pathLst>
                  </a:custGeom>
                  <a:solidFill>
                    <a:srgbClr val="108136"/>
                  </a:solidFill>
                  <a:ln w="28575" cap="flat">
                    <a:noFill/>
                    <a:prstDash val="solid"/>
                    <a:miter lim="800000"/>
                    <a:headEnd/>
                    <a:tailEnd/>
                  </a:ln>
                  <a:effectLst>
                    <a:outerShdw blurRad="279400" dist="76200" dir="2700000" algn="tl" rotWithShape="0">
                      <a:prstClr val="black">
                        <a:alpha val="28000"/>
                      </a:prstClr>
                    </a:outerShdw>
                  </a:effectLst>
                  <a:extLst/>
                </p:spPr>
                <p:txBody>
                  <a:bodyPr vert="horz" wrap="square" lIns="72331" tIns="36166" rIns="72331" bIns="3616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5" name="Freeform 29"/>
                <p:cNvSpPr>
                  <a:spLocks/>
                </p:cNvSpPr>
                <p:nvPr/>
              </p:nvSpPr>
              <p:spPr bwMode="auto">
                <a:xfrm>
                  <a:off x="3431790" y="3744502"/>
                  <a:ext cx="89310" cy="198152"/>
                </a:xfrm>
                <a:custGeom>
                  <a:avLst/>
                  <a:gdLst>
                    <a:gd name="T0" fmla="*/ 17 w 48"/>
                    <a:gd name="T1" fmla="*/ 16 h 106"/>
                    <a:gd name="T2" fmla="*/ 17 w 48"/>
                    <a:gd name="T3" fmla="*/ 38 h 106"/>
                    <a:gd name="T4" fmla="*/ 24 w 48"/>
                    <a:gd name="T5" fmla="*/ 33 h 106"/>
                    <a:gd name="T6" fmla="*/ 29 w 48"/>
                    <a:gd name="T7" fmla="*/ 32 h 106"/>
                    <a:gd name="T8" fmla="*/ 44 w 48"/>
                    <a:gd name="T9" fmla="*/ 39 h 106"/>
                    <a:gd name="T10" fmla="*/ 48 w 48"/>
                    <a:gd name="T11" fmla="*/ 57 h 106"/>
                    <a:gd name="T12" fmla="*/ 48 w 48"/>
                    <a:gd name="T13" fmla="*/ 80 h 106"/>
                    <a:gd name="T14" fmla="*/ 41 w 48"/>
                    <a:gd name="T15" fmla="*/ 99 h 106"/>
                    <a:gd name="T16" fmla="*/ 23 w 48"/>
                    <a:gd name="T17" fmla="*/ 106 h 106"/>
                    <a:gd name="T18" fmla="*/ 6 w 48"/>
                    <a:gd name="T19" fmla="*/ 98 h 106"/>
                    <a:gd name="T20" fmla="*/ 0 w 48"/>
                    <a:gd name="T21" fmla="*/ 81 h 106"/>
                    <a:gd name="T22" fmla="*/ 0 w 48"/>
                    <a:gd name="T23" fmla="*/ 78 h 106"/>
                    <a:gd name="T24" fmla="*/ 15 w 48"/>
                    <a:gd name="T25" fmla="*/ 77 h 106"/>
                    <a:gd name="T26" fmla="*/ 15 w 48"/>
                    <a:gd name="T27" fmla="*/ 81 h 106"/>
                    <a:gd name="T28" fmla="*/ 20 w 48"/>
                    <a:gd name="T29" fmla="*/ 89 h 106"/>
                    <a:gd name="T30" fmla="*/ 23 w 48"/>
                    <a:gd name="T31" fmla="*/ 90 h 106"/>
                    <a:gd name="T32" fmla="*/ 33 w 48"/>
                    <a:gd name="T33" fmla="*/ 80 h 106"/>
                    <a:gd name="T34" fmla="*/ 33 w 48"/>
                    <a:gd name="T35" fmla="*/ 54 h 106"/>
                    <a:gd name="T36" fmla="*/ 29 w 48"/>
                    <a:gd name="T37" fmla="*/ 46 h 106"/>
                    <a:gd name="T38" fmla="*/ 25 w 48"/>
                    <a:gd name="T39" fmla="*/ 45 h 106"/>
                    <a:gd name="T40" fmla="*/ 19 w 48"/>
                    <a:gd name="T41" fmla="*/ 48 h 106"/>
                    <a:gd name="T42" fmla="*/ 17 w 48"/>
                    <a:gd name="T43" fmla="*/ 54 h 106"/>
                    <a:gd name="T44" fmla="*/ 17 w 48"/>
                    <a:gd name="T45" fmla="*/ 57 h 106"/>
                    <a:gd name="T46" fmla="*/ 1 w 48"/>
                    <a:gd name="T47" fmla="*/ 57 h 106"/>
                    <a:gd name="T48" fmla="*/ 1 w 48"/>
                    <a:gd name="T49" fmla="*/ 0 h 106"/>
                    <a:gd name="T50" fmla="*/ 47 w 48"/>
                    <a:gd name="T51" fmla="*/ 0 h 106"/>
                    <a:gd name="T52" fmla="*/ 47 w 48"/>
                    <a:gd name="T53" fmla="*/ 16 h 106"/>
                    <a:gd name="T54" fmla="*/ 17 w 48"/>
                    <a:gd name="T55" fmla="*/ 1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8" h="106">
                      <a:moveTo>
                        <a:pt x="17" y="16"/>
                      </a:move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9" y="36"/>
                        <a:pt x="21" y="34"/>
                        <a:pt x="24" y="33"/>
                      </a:cubicBezTo>
                      <a:cubicBezTo>
                        <a:pt x="25" y="32"/>
                        <a:pt x="27" y="32"/>
                        <a:pt x="29" y="32"/>
                      </a:cubicBezTo>
                      <a:cubicBezTo>
                        <a:pt x="36" y="32"/>
                        <a:pt x="41" y="35"/>
                        <a:pt x="44" y="39"/>
                      </a:cubicBezTo>
                      <a:cubicBezTo>
                        <a:pt x="47" y="44"/>
                        <a:pt x="48" y="49"/>
                        <a:pt x="48" y="57"/>
                      </a:cubicBezTo>
                      <a:cubicBezTo>
                        <a:pt x="48" y="80"/>
                        <a:pt x="48" y="80"/>
                        <a:pt x="48" y="80"/>
                      </a:cubicBezTo>
                      <a:cubicBezTo>
                        <a:pt x="48" y="87"/>
                        <a:pt x="46" y="94"/>
                        <a:pt x="41" y="99"/>
                      </a:cubicBezTo>
                      <a:cubicBezTo>
                        <a:pt x="36" y="103"/>
                        <a:pt x="31" y="106"/>
                        <a:pt x="23" y="106"/>
                      </a:cubicBezTo>
                      <a:cubicBezTo>
                        <a:pt x="17" y="106"/>
                        <a:pt x="11" y="103"/>
                        <a:pt x="6" y="98"/>
                      </a:cubicBezTo>
                      <a:cubicBezTo>
                        <a:pt x="2" y="94"/>
                        <a:pt x="0" y="88"/>
                        <a:pt x="0" y="81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5" y="77"/>
                        <a:pt x="15" y="77"/>
                        <a:pt x="15" y="77"/>
                      </a:cubicBezTo>
                      <a:cubicBezTo>
                        <a:pt x="15" y="81"/>
                        <a:pt x="15" y="81"/>
                        <a:pt x="15" y="81"/>
                      </a:cubicBezTo>
                      <a:cubicBezTo>
                        <a:pt x="16" y="85"/>
                        <a:pt x="17" y="88"/>
                        <a:pt x="20" y="89"/>
                      </a:cubicBezTo>
                      <a:cubicBezTo>
                        <a:pt x="21" y="89"/>
                        <a:pt x="22" y="90"/>
                        <a:pt x="23" y="90"/>
                      </a:cubicBezTo>
                      <a:cubicBezTo>
                        <a:pt x="30" y="90"/>
                        <a:pt x="33" y="86"/>
                        <a:pt x="33" y="80"/>
                      </a:cubicBezTo>
                      <a:cubicBezTo>
                        <a:pt x="33" y="54"/>
                        <a:pt x="33" y="54"/>
                        <a:pt x="33" y="54"/>
                      </a:cubicBezTo>
                      <a:cubicBezTo>
                        <a:pt x="33" y="51"/>
                        <a:pt x="32" y="48"/>
                        <a:pt x="29" y="46"/>
                      </a:cubicBezTo>
                      <a:cubicBezTo>
                        <a:pt x="28" y="45"/>
                        <a:pt x="27" y="45"/>
                        <a:pt x="25" y="45"/>
                      </a:cubicBezTo>
                      <a:cubicBezTo>
                        <a:pt x="22" y="45"/>
                        <a:pt x="20" y="46"/>
                        <a:pt x="19" y="48"/>
                      </a:cubicBezTo>
                      <a:cubicBezTo>
                        <a:pt x="18" y="50"/>
                        <a:pt x="17" y="52"/>
                        <a:pt x="17" y="54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" y="57"/>
                        <a:pt x="1" y="57"/>
                        <a:pt x="1" y="57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7" y="16"/>
                        <a:pt x="47" y="16"/>
                        <a:pt x="47" y="16"/>
                      </a:cubicBezTo>
                      <a:lnTo>
                        <a:pt x="17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2331" tIns="36166" rIns="72331" bIns="3616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2" name="组合 129"/>
            <p:cNvGrpSpPr/>
            <p:nvPr/>
          </p:nvGrpSpPr>
          <p:grpSpPr>
            <a:xfrm>
              <a:off x="4656244" y="1396969"/>
              <a:ext cx="1334271" cy="1541066"/>
              <a:chOff x="4669803" y="1099961"/>
              <a:chExt cx="1202093" cy="1388087"/>
            </a:xfrm>
          </p:grpSpPr>
          <p:sp>
            <p:nvSpPr>
              <p:cNvPr id="136" name="Freeform 17"/>
              <p:cNvSpPr>
                <a:spLocks/>
              </p:cNvSpPr>
              <p:nvPr/>
            </p:nvSpPr>
            <p:spPr bwMode="auto">
              <a:xfrm>
                <a:off x="4741662" y="1141029"/>
                <a:ext cx="528675" cy="237166"/>
              </a:xfrm>
              <a:custGeom>
                <a:avLst/>
                <a:gdLst>
                  <a:gd name="T0" fmla="*/ 0 w 515"/>
                  <a:gd name="T1" fmla="*/ 231 h 231"/>
                  <a:gd name="T2" fmla="*/ 398 w 515"/>
                  <a:gd name="T3" fmla="*/ 0 h 231"/>
                  <a:gd name="T4" fmla="*/ 515 w 515"/>
                  <a:gd name="T5" fmla="*/ 0 h 231"/>
                  <a:gd name="T6" fmla="*/ 515 w 515"/>
                  <a:gd name="T7" fmla="*/ 231 h 231"/>
                  <a:gd name="T8" fmla="*/ 0 w 515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5" y="0"/>
                    </a:lnTo>
                    <a:lnTo>
                      <a:pt x="515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765E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8"/>
              <p:cNvSpPr>
                <a:spLocks/>
              </p:cNvSpPr>
              <p:nvPr/>
            </p:nvSpPr>
            <p:spPr bwMode="auto">
              <a:xfrm>
                <a:off x="4669803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5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5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  <a:extLst/>
            </p:spPr>
            <p:txBody>
              <a:bodyPr vert="horz" wrap="square" lIns="72331" tIns="36166" rIns="72331" bIns="361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3" name="组合 137"/>
            <p:cNvGrpSpPr/>
            <p:nvPr/>
          </p:nvGrpSpPr>
          <p:grpSpPr>
            <a:xfrm>
              <a:off x="5432192" y="2739702"/>
              <a:ext cx="1331992" cy="1541066"/>
              <a:chOff x="5368886" y="2309403"/>
              <a:chExt cx="1200040" cy="1388087"/>
            </a:xfrm>
          </p:grpSpPr>
          <p:sp>
            <p:nvSpPr>
              <p:cNvPr id="130" name="Freeform 8"/>
              <p:cNvSpPr>
                <a:spLocks/>
              </p:cNvSpPr>
              <p:nvPr/>
            </p:nvSpPr>
            <p:spPr bwMode="auto">
              <a:xfrm>
                <a:off x="5438692" y="2350471"/>
                <a:ext cx="530728" cy="237166"/>
              </a:xfrm>
              <a:custGeom>
                <a:avLst/>
                <a:gdLst>
                  <a:gd name="T0" fmla="*/ 0 w 517"/>
                  <a:gd name="T1" fmla="*/ 231 h 231"/>
                  <a:gd name="T2" fmla="*/ 398 w 517"/>
                  <a:gd name="T3" fmla="*/ 0 h 231"/>
                  <a:gd name="T4" fmla="*/ 517 w 517"/>
                  <a:gd name="T5" fmla="*/ 0 h 231"/>
                  <a:gd name="T6" fmla="*/ 517 w 517"/>
                  <a:gd name="T7" fmla="*/ 231 h 231"/>
                  <a:gd name="T8" fmla="*/ 0 w 517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7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7" y="0"/>
                    </a:lnTo>
                    <a:lnTo>
                      <a:pt x="517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05711"/>
              </a:solidFill>
              <a:ln>
                <a:noFill/>
              </a:ln>
              <a:extLst/>
            </p:spPr>
            <p:txBody>
              <a:bodyPr vert="horz" wrap="square" lIns="72331" tIns="36166" rIns="72331" bIns="361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BDD53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9"/>
              <p:cNvSpPr>
                <a:spLocks/>
              </p:cNvSpPr>
              <p:nvPr/>
            </p:nvSpPr>
            <p:spPr bwMode="auto">
              <a:xfrm>
                <a:off x="5368886" y="2309403"/>
                <a:ext cx="1200040" cy="1388087"/>
              </a:xfrm>
              <a:custGeom>
                <a:avLst/>
                <a:gdLst>
                  <a:gd name="T0" fmla="*/ 0 w 1169"/>
                  <a:gd name="T1" fmla="*/ 1014 h 1352"/>
                  <a:gd name="T2" fmla="*/ 0 w 1169"/>
                  <a:gd name="T3" fmla="*/ 338 h 1352"/>
                  <a:gd name="T4" fmla="*/ 585 w 1169"/>
                  <a:gd name="T5" fmla="*/ 0 h 1352"/>
                  <a:gd name="T6" fmla="*/ 1169 w 1169"/>
                  <a:gd name="T7" fmla="*/ 338 h 1352"/>
                  <a:gd name="T8" fmla="*/ 1169 w 1169"/>
                  <a:gd name="T9" fmla="*/ 1014 h 1352"/>
                  <a:gd name="T10" fmla="*/ 585 w 1169"/>
                  <a:gd name="T11" fmla="*/ 1352 h 1352"/>
                  <a:gd name="T12" fmla="*/ 0 w 1169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9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69" y="338"/>
                    </a:lnTo>
                    <a:lnTo>
                      <a:pt x="1169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  <a:extLst/>
            </p:spPr>
            <p:txBody>
              <a:bodyPr vert="horz" wrap="square" lIns="72331" tIns="36166" rIns="72331" bIns="361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4" name="组合 145"/>
            <p:cNvGrpSpPr/>
            <p:nvPr/>
          </p:nvGrpSpPr>
          <p:grpSpPr>
            <a:xfrm>
              <a:off x="4614780" y="4082435"/>
              <a:ext cx="1375733" cy="1541066"/>
              <a:chOff x="4632448" y="3518846"/>
              <a:chExt cx="1239448" cy="1388087"/>
            </a:xfrm>
          </p:grpSpPr>
          <p:sp>
            <p:nvSpPr>
              <p:cNvPr id="100" name="Freeform 12"/>
              <p:cNvSpPr>
                <a:spLocks/>
              </p:cNvSpPr>
              <p:nvPr/>
            </p:nvSpPr>
            <p:spPr bwMode="auto">
              <a:xfrm>
                <a:off x="4741662" y="3559913"/>
                <a:ext cx="528675" cy="237166"/>
              </a:xfrm>
              <a:custGeom>
                <a:avLst/>
                <a:gdLst>
                  <a:gd name="T0" fmla="*/ 0 w 515"/>
                  <a:gd name="T1" fmla="*/ 231 h 231"/>
                  <a:gd name="T2" fmla="*/ 398 w 515"/>
                  <a:gd name="T3" fmla="*/ 0 h 231"/>
                  <a:gd name="T4" fmla="*/ 515 w 515"/>
                  <a:gd name="T5" fmla="*/ 0 h 231"/>
                  <a:gd name="T6" fmla="*/ 515 w 515"/>
                  <a:gd name="T7" fmla="*/ 231 h 231"/>
                  <a:gd name="T8" fmla="*/ 0 w 515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5" y="0"/>
                    </a:lnTo>
                    <a:lnTo>
                      <a:pt x="515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6B3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26" name="组合 147"/>
              <p:cNvGrpSpPr/>
              <p:nvPr/>
            </p:nvGrpSpPr>
            <p:grpSpPr>
              <a:xfrm>
                <a:off x="4632448" y="3518846"/>
                <a:ext cx="1239448" cy="1388087"/>
                <a:chOff x="4632448" y="3518846"/>
                <a:chExt cx="1239448" cy="1388087"/>
              </a:xfrm>
            </p:grpSpPr>
            <p:sp>
              <p:nvSpPr>
                <p:cNvPr id="127" name="Freeform 13"/>
                <p:cNvSpPr>
                  <a:spLocks/>
                </p:cNvSpPr>
                <p:nvPr/>
              </p:nvSpPr>
              <p:spPr bwMode="auto">
                <a:xfrm>
                  <a:off x="4669803" y="3518846"/>
                  <a:ext cx="1202093" cy="1388087"/>
                </a:xfrm>
                <a:custGeom>
                  <a:avLst/>
                  <a:gdLst>
                    <a:gd name="T0" fmla="*/ 0 w 1171"/>
                    <a:gd name="T1" fmla="*/ 1014 h 1352"/>
                    <a:gd name="T2" fmla="*/ 0 w 1171"/>
                    <a:gd name="T3" fmla="*/ 338 h 1352"/>
                    <a:gd name="T4" fmla="*/ 585 w 1171"/>
                    <a:gd name="T5" fmla="*/ 0 h 1352"/>
                    <a:gd name="T6" fmla="*/ 1171 w 1171"/>
                    <a:gd name="T7" fmla="*/ 338 h 1352"/>
                    <a:gd name="T8" fmla="*/ 1171 w 1171"/>
                    <a:gd name="T9" fmla="*/ 1014 h 1352"/>
                    <a:gd name="T10" fmla="*/ 585 w 1171"/>
                    <a:gd name="T11" fmla="*/ 1352 h 1352"/>
                    <a:gd name="T12" fmla="*/ 0 w 1171"/>
                    <a:gd name="T13" fmla="*/ 1014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1" h="1352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5" y="0"/>
                      </a:lnTo>
                      <a:lnTo>
                        <a:pt x="1171" y="338"/>
                      </a:lnTo>
                      <a:lnTo>
                        <a:pt x="1171" y="1014"/>
                      </a:lnTo>
                      <a:lnTo>
                        <a:pt x="585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8000"/>
                    </a:prstClr>
                  </a:outerShdw>
                </a:effectLst>
                <a:extLst/>
              </p:spPr>
              <p:txBody>
                <a:bodyPr vert="horz" wrap="square" lIns="72331" tIns="36166" rIns="72331" bIns="3616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Freeform 20"/>
                <p:cNvSpPr>
                  <a:spLocks/>
                </p:cNvSpPr>
                <p:nvPr/>
              </p:nvSpPr>
              <p:spPr bwMode="auto">
                <a:xfrm>
                  <a:off x="4632448" y="3575166"/>
                  <a:ext cx="408568" cy="441478"/>
                </a:xfrm>
                <a:custGeom>
                  <a:avLst/>
                  <a:gdLst>
                    <a:gd name="T0" fmla="*/ 0 w 398"/>
                    <a:gd name="T1" fmla="*/ 430 h 430"/>
                    <a:gd name="T2" fmla="*/ 398 w 398"/>
                    <a:gd name="T3" fmla="*/ 430 h 430"/>
                    <a:gd name="T4" fmla="*/ 398 w 398"/>
                    <a:gd name="T5" fmla="*/ 0 h 430"/>
                    <a:gd name="T6" fmla="*/ 0 w 398"/>
                    <a:gd name="T7" fmla="*/ 231 h 430"/>
                    <a:gd name="T8" fmla="*/ 0 w 398"/>
                    <a:gd name="T9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30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8CC94C"/>
                </a:solidFill>
                <a:ln w="28575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279400" dist="76200" dir="2700000" algn="tl" rotWithShape="0">
                    <a:prstClr val="black">
                      <a:alpha val="28000"/>
                    </a:prstClr>
                  </a:outerShdw>
                </a:effectLst>
                <a:extLst/>
              </p:spPr>
              <p:txBody>
                <a:bodyPr vert="horz" wrap="square" lIns="72331" tIns="36166" rIns="72331" bIns="3616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reeform 31"/>
                <p:cNvSpPr>
                  <a:spLocks noEditPoints="1"/>
                </p:cNvSpPr>
                <p:nvPr/>
              </p:nvSpPr>
              <p:spPr bwMode="auto">
                <a:xfrm>
                  <a:off x="4861375" y="3751612"/>
                  <a:ext cx="99575" cy="196099"/>
                </a:xfrm>
                <a:custGeom>
                  <a:avLst/>
                  <a:gdLst>
                    <a:gd name="T0" fmla="*/ 0 w 97"/>
                    <a:gd name="T1" fmla="*/ 120 h 191"/>
                    <a:gd name="T2" fmla="*/ 49 w 97"/>
                    <a:gd name="T3" fmla="*/ 0 h 191"/>
                    <a:gd name="T4" fmla="*/ 78 w 97"/>
                    <a:gd name="T5" fmla="*/ 0 h 191"/>
                    <a:gd name="T6" fmla="*/ 78 w 97"/>
                    <a:gd name="T7" fmla="*/ 120 h 191"/>
                    <a:gd name="T8" fmla="*/ 97 w 97"/>
                    <a:gd name="T9" fmla="*/ 120 h 191"/>
                    <a:gd name="T10" fmla="*/ 97 w 97"/>
                    <a:gd name="T11" fmla="*/ 149 h 191"/>
                    <a:gd name="T12" fmla="*/ 78 w 97"/>
                    <a:gd name="T13" fmla="*/ 149 h 191"/>
                    <a:gd name="T14" fmla="*/ 78 w 97"/>
                    <a:gd name="T15" fmla="*/ 191 h 191"/>
                    <a:gd name="T16" fmla="*/ 49 w 97"/>
                    <a:gd name="T17" fmla="*/ 191 h 191"/>
                    <a:gd name="T18" fmla="*/ 49 w 97"/>
                    <a:gd name="T19" fmla="*/ 149 h 191"/>
                    <a:gd name="T20" fmla="*/ 0 w 97"/>
                    <a:gd name="T21" fmla="*/ 149 h 191"/>
                    <a:gd name="T22" fmla="*/ 0 w 97"/>
                    <a:gd name="T23" fmla="*/ 120 h 191"/>
                    <a:gd name="T24" fmla="*/ 49 w 97"/>
                    <a:gd name="T25" fmla="*/ 120 h 191"/>
                    <a:gd name="T26" fmla="*/ 49 w 97"/>
                    <a:gd name="T27" fmla="*/ 62 h 191"/>
                    <a:gd name="T28" fmla="*/ 25 w 97"/>
                    <a:gd name="T29" fmla="*/ 120 h 191"/>
                    <a:gd name="T30" fmla="*/ 49 w 97"/>
                    <a:gd name="T31" fmla="*/ 12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191">
                      <a:moveTo>
                        <a:pt x="0" y="120"/>
                      </a:moveTo>
                      <a:lnTo>
                        <a:pt x="49" y="0"/>
                      </a:lnTo>
                      <a:lnTo>
                        <a:pt x="78" y="0"/>
                      </a:lnTo>
                      <a:lnTo>
                        <a:pt x="78" y="120"/>
                      </a:lnTo>
                      <a:lnTo>
                        <a:pt x="97" y="120"/>
                      </a:lnTo>
                      <a:lnTo>
                        <a:pt x="97" y="149"/>
                      </a:lnTo>
                      <a:lnTo>
                        <a:pt x="78" y="149"/>
                      </a:lnTo>
                      <a:lnTo>
                        <a:pt x="78" y="191"/>
                      </a:lnTo>
                      <a:lnTo>
                        <a:pt x="49" y="191"/>
                      </a:lnTo>
                      <a:lnTo>
                        <a:pt x="49" y="149"/>
                      </a:lnTo>
                      <a:lnTo>
                        <a:pt x="0" y="149"/>
                      </a:lnTo>
                      <a:lnTo>
                        <a:pt x="0" y="120"/>
                      </a:lnTo>
                      <a:close/>
                      <a:moveTo>
                        <a:pt x="49" y="120"/>
                      </a:moveTo>
                      <a:lnTo>
                        <a:pt x="49" y="62"/>
                      </a:lnTo>
                      <a:lnTo>
                        <a:pt x="25" y="120"/>
                      </a:lnTo>
                      <a:lnTo>
                        <a:pt x="49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2331" tIns="36166" rIns="72331" bIns="3616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5" name="组合 153"/>
            <p:cNvGrpSpPr/>
            <p:nvPr/>
          </p:nvGrpSpPr>
          <p:grpSpPr>
            <a:xfrm>
              <a:off x="2277984" y="2739702"/>
              <a:ext cx="1386956" cy="1541066"/>
              <a:chOff x="2527144" y="2309403"/>
              <a:chExt cx="1249559" cy="1388087"/>
            </a:xfrm>
          </p:grpSpPr>
          <p:sp>
            <p:nvSpPr>
              <p:cNvPr id="88" name="Freeform 6"/>
              <p:cNvSpPr>
                <a:spLocks/>
              </p:cNvSpPr>
              <p:nvPr/>
            </p:nvSpPr>
            <p:spPr bwMode="auto">
              <a:xfrm>
                <a:off x="2647495" y="2350471"/>
                <a:ext cx="528675" cy="237166"/>
              </a:xfrm>
              <a:custGeom>
                <a:avLst/>
                <a:gdLst>
                  <a:gd name="T0" fmla="*/ 0 w 515"/>
                  <a:gd name="T1" fmla="*/ 231 h 231"/>
                  <a:gd name="T2" fmla="*/ 398 w 515"/>
                  <a:gd name="T3" fmla="*/ 0 h 231"/>
                  <a:gd name="T4" fmla="*/ 515 w 515"/>
                  <a:gd name="T5" fmla="*/ 0 h 231"/>
                  <a:gd name="T6" fmla="*/ 515 w 515"/>
                  <a:gd name="T7" fmla="*/ 231 h 231"/>
                  <a:gd name="T8" fmla="*/ 0 w 515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5" y="0"/>
                    </a:lnTo>
                    <a:lnTo>
                      <a:pt x="515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3C5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89" name="组合 155"/>
              <p:cNvGrpSpPr/>
              <p:nvPr/>
            </p:nvGrpSpPr>
            <p:grpSpPr>
              <a:xfrm>
                <a:off x="2527144" y="2309403"/>
                <a:ext cx="1249559" cy="1388087"/>
                <a:chOff x="2527144" y="2309403"/>
                <a:chExt cx="1249559" cy="1388087"/>
              </a:xfrm>
            </p:grpSpPr>
            <p:sp>
              <p:nvSpPr>
                <p:cNvPr id="90" name="Freeform 7"/>
                <p:cNvSpPr>
                  <a:spLocks/>
                </p:cNvSpPr>
                <p:nvPr/>
              </p:nvSpPr>
              <p:spPr bwMode="auto">
                <a:xfrm>
                  <a:off x="2576663" y="2309403"/>
                  <a:ext cx="1200040" cy="1388087"/>
                </a:xfrm>
                <a:custGeom>
                  <a:avLst/>
                  <a:gdLst>
                    <a:gd name="T0" fmla="*/ 0 w 1169"/>
                    <a:gd name="T1" fmla="*/ 1014 h 1352"/>
                    <a:gd name="T2" fmla="*/ 0 w 1169"/>
                    <a:gd name="T3" fmla="*/ 338 h 1352"/>
                    <a:gd name="T4" fmla="*/ 584 w 1169"/>
                    <a:gd name="T5" fmla="*/ 0 h 1352"/>
                    <a:gd name="T6" fmla="*/ 1169 w 1169"/>
                    <a:gd name="T7" fmla="*/ 338 h 1352"/>
                    <a:gd name="T8" fmla="*/ 1169 w 1169"/>
                    <a:gd name="T9" fmla="*/ 1014 h 1352"/>
                    <a:gd name="T10" fmla="*/ 584 w 1169"/>
                    <a:gd name="T11" fmla="*/ 1352 h 1352"/>
                    <a:gd name="T12" fmla="*/ 0 w 1169"/>
                    <a:gd name="T13" fmla="*/ 1014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9" h="1352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4" y="0"/>
                      </a:lnTo>
                      <a:lnTo>
                        <a:pt x="1169" y="338"/>
                      </a:lnTo>
                      <a:lnTo>
                        <a:pt x="1169" y="1014"/>
                      </a:lnTo>
                      <a:lnTo>
                        <a:pt x="584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8000"/>
                    </a:prstClr>
                  </a:outerShdw>
                </a:effectLst>
                <a:extLst/>
              </p:spPr>
              <p:txBody>
                <a:bodyPr vert="horz" wrap="square" lIns="72331" tIns="36166" rIns="72331" bIns="3616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22"/>
                <p:cNvSpPr>
                  <a:spLocks/>
                </p:cNvSpPr>
                <p:nvPr/>
              </p:nvSpPr>
              <p:spPr bwMode="auto">
                <a:xfrm>
                  <a:off x="2527144" y="2350471"/>
                  <a:ext cx="408568" cy="441478"/>
                </a:xfrm>
                <a:custGeom>
                  <a:avLst/>
                  <a:gdLst>
                    <a:gd name="T0" fmla="*/ 0 w 398"/>
                    <a:gd name="T1" fmla="*/ 430 h 430"/>
                    <a:gd name="T2" fmla="*/ 398 w 398"/>
                    <a:gd name="T3" fmla="*/ 430 h 430"/>
                    <a:gd name="T4" fmla="*/ 398 w 398"/>
                    <a:gd name="T5" fmla="*/ 0 h 430"/>
                    <a:gd name="T6" fmla="*/ 0 w 398"/>
                    <a:gd name="T7" fmla="*/ 231 h 430"/>
                    <a:gd name="T8" fmla="*/ 0 w 398"/>
                    <a:gd name="T9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30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8CC94C"/>
                </a:solidFill>
                <a:ln w="28575" cap="flat" cmpd="sng" algn="ctr">
                  <a:noFill/>
                  <a:prstDash val="solid"/>
                  <a:miter lim="800000"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  <a:extLst/>
              </p:spPr>
              <p:txBody>
                <a:bodyPr lIns="72331" tIns="36166" rIns="72331" bIns="36166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35"/>
                <p:cNvSpPr>
                  <a:spLocks noEditPoints="1"/>
                </p:cNvSpPr>
                <p:nvPr/>
              </p:nvSpPr>
              <p:spPr bwMode="auto">
                <a:xfrm>
                  <a:off x="2773545" y="2552301"/>
                  <a:ext cx="88284" cy="200205"/>
                </a:xfrm>
                <a:custGeom>
                  <a:avLst/>
                  <a:gdLst>
                    <a:gd name="T0" fmla="*/ 31 w 47"/>
                    <a:gd name="T1" fmla="*/ 27 h 107"/>
                    <a:gd name="T2" fmla="*/ 31 w 47"/>
                    <a:gd name="T3" fmla="*/ 24 h 107"/>
                    <a:gd name="T4" fmla="*/ 29 w 47"/>
                    <a:gd name="T5" fmla="*/ 18 h 107"/>
                    <a:gd name="T6" fmla="*/ 23 w 47"/>
                    <a:gd name="T7" fmla="*/ 15 h 107"/>
                    <a:gd name="T8" fmla="*/ 17 w 47"/>
                    <a:gd name="T9" fmla="*/ 18 h 107"/>
                    <a:gd name="T10" fmla="*/ 15 w 47"/>
                    <a:gd name="T11" fmla="*/ 24 h 107"/>
                    <a:gd name="T12" fmla="*/ 15 w 47"/>
                    <a:gd name="T13" fmla="*/ 45 h 107"/>
                    <a:gd name="T14" fmla="*/ 27 w 47"/>
                    <a:gd name="T15" fmla="*/ 40 h 107"/>
                    <a:gd name="T16" fmla="*/ 43 w 47"/>
                    <a:gd name="T17" fmla="*/ 48 h 107"/>
                    <a:gd name="T18" fmla="*/ 47 w 47"/>
                    <a:gd name="T19" fmla="*/ 65 h 107"/>
                    <a:gd name="T20" fmla="*/ 47 w 47"/>
                    <a:gd name="T21" fmla="*/ 83 h 107"/>
                    <a:gd name="T22" fmla="*/ 47 w 47"/>
                    <a:gd name="T23" fmla="*/ 83 h 107"/>
                    <a:gd name="T24" fmla="*/ 40 w 47"/>
                    <a:gd name="T25" fmla="*/ 100 h 107"/>
                    <a:gd name="T26" fmla="*/ 23 w 47"/>
                    <a:gd name="T27" fmla="*/ 107 h 107"/>
                    <a:gd name="T28" fmla="*/ 6 w 47"/>
                    <a:gd name="T29" fmla="*/ 99 h 107"/>
                    <a:gd name="T30" fmla="*/ 0 w 47"/>
                    <a:gd name="T31" fmla="*/ 82 h 107"/>
                    <a:gd name="T32" fmla="*/ 0 w 47"/>
                    <a:gd name="T33" fmla="*/ 25 h 107"/>
                    <a:gd name="T34" fmla="*/ 3 w 47"/>
                    <a:gd name="T35" fmla="*/ 11 h 107"/>
                    <a:gd name="T36" fmla="*/ 14 w 47"/>
                    <a:gd name="T37" fmla="*/ 2 h 107"/>
                    <a:gd name="T38" fmla="*/ 23 w 47"/>
                    <a:gd name="T39" fmla="*/ 0 h 107"/>
                    <a:gd name="T40" fmla="*/ 41 w 47"/>
                    <a:gd name="T41" fmla="*/ 7 h 107"/>
                    <a:gd name="T42" fmla="*/ 47 w 47"/>
                    <a:gd name="T43" fmla="*/ 25 h 107"/>
                    <a:gd name="T44" fmla="*/ 47 w 47"/>
                    <a:gd name="T45" fmla="*/ 27 h 107"/>
                    <a:gd name="T46" fmla="*/ 31 w 47"/>
                    <a:gd name="T47" fmla="*/ 27 h 107"/>
                    <a:gd name="T48" fmla="*/ 15 w 47"/>
                    <a:gd name="T49" fmla="*/ 81 h 107"/>
                    <a:gd name="T50" fmla="*/ 17 w 47"/>
                    <a:gd name="T51" fmla="*/ 88 h 107"/>
                    <a:gd name="T52" fmla="*/ 23 w 47"/>
                    <a:gd name="T53" fmla="*/ 91 h 107"/>
                    <a:gd name="T54" fmla="*/ 29 w 47"/>
                    <a:gd name="T55" fmla="*/ 88 h 107"/>
                    <a:gd name="T56" fmla="*/ 31 w 47"/>
                    <a:gd name="T57" fmla="*/ 81 h 107"/>
                    <a:gd name="T58" fmla="*/ 31 w 47"/>
                    <a:gd name="T59" fmla="*/ 62 h 107"/>
                    <a:gd name="T60" fmla="*/ 27 w 47"/>
                    <a:gd name="T61" fmla="*/ 55 h 107"/>
                    <a:gd name="T62" fmla="*/ 23 w 47"/>
                    <a:gd name="T63" fmla="*/ 53 h 107"/>
                    <a:gd name="T64" fmla="*/ 17 w 47"/>
                    <a:gd name="T65" fmla="*/ 56 h 107"/>
                    <a:gd name="T66" fmla="*/ 15 w 47"/>
                    <a:gd name="T67" fmla="*/ 62 h 107"/>
                    <a:gd name="T68" fmla="*/ 15 w 47"/>
                    <a:gd name="T69" fmla="*/ 8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7" h="107">
                      <a:moveTo>
                        <a:pt x="31" y="27"/>
                      </a:move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2"/>
                        <a:pt x="30" y="20"/>
                        <a:pt x="29" y="18"/>
                      </a:cubicBezTo>
                      <a:cubicBezTo>
                        <a:pt x="27" y="16"/>
                        <a:pt x="25" y="15"/>
                        <a:pt x="23" y="15"/>
                      </a:cubicBezTo>
                      <a:cubicBezTo>
                        <a:pt x="20" y="15"/>
                        <a:pt x="18" y="16"/>
                        <a:pt x="17" y="18"/>
                      </a:cubicBezTo>
                      <a:cubicBezTo>
                        <a:pt x="16" y="20"/>
                        <a:pt x="15" y="22"/>
                        <a:pt x="15" y="24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ubicBezTo>
                        <a:pt x="19" y="42"/>
                        <a:pt x="23" y="40"/>
                        <a:pt x="27" y="40"/>
                      </a:cubicBezTo>
                      <a:cubicBezTo>
                        <a:pt x="34" y="40"/>
                        <a:pt x="39" y="43"/>
                        <a:pt x="43" y="48"/>
                      </a:cubicBezTo>
                      <a:cubicBezTo>
                        <a:pt x="46" y="52"/>
                        <a:pt x="47" y="58"/>
                        <a:pt x="47" y="65"/>
                      </a:cubicBezTo>
                      <a:cubicBezTo>
                        <a:pt x="47" y="83"/>
                        <a:pt x="47" y="83"/>
                        <a:pt x="47" y="83"/>
                      </a:cubicBezTo>
                      <a:cubicBezTo>
                        <a:pt x="47" y="83"/>
                        <a:pt x="47" y="83"/>
                        <a:pt x="47" y="83"/>
                      </a:cubicBezTo>
                      <a:cubicBezTo>
                        <a:pt x="47" y="90"/>
                        <a:pt x="44" y="95"/>
                        <a:pt x="40" y="100"/>
                      </a:cubicBezTo>
                      <a:cubicBezTo>
                        <a:pt x="35" y="104"/>
                        <a:pt x="30" y="107"/>
                        <a:pt x="23" y="107"/>
                      </a:cubicBezTo>
                      <a:cubicBezTo>
                        <a:pt x="16" y="107"/>
                        <a:pt x="11" y="104"/>
                        <a:pt x="6" y="99"/>
                      </a:cubicBezTo>
                      <a:cubicBezTo>
                        <a:pt x="2" y="94"/>
                        <a:pt x="0" y="89"/>
                        <a:pt x="0" y="82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0"/>
                        <a:pt x="1" y="15"/>
                        <a:pt x="3" y="11"/>
                      </a:cubicBezTo>
                      <a:cubicBezTo>
                        <a:pt x="6" y="7"/>
                        <a:pt x="9" y="4"/>
                        <a:pt x="14" y="2"/>
                      </a:cubicBezTo>
                      <a:cubicBezTo>
                        <a:pt x="17" y="0"/>
                        <a:pt x="20" y="0"/>
                        <a:pt x="23" y="0"/>
                      </a:cubicBezTo>
                      <a:cubicBezTo>
                        <a:pt x="30" y="0"/>
                        <a:pt x="36" y="2"/>
                        <a:pt x="41" y="7"/>
                      </a:cubicBezTo>
                      <a:cubicBezTo>
                        <a:pt x="45" y="12"/>
                        <a:pt x="47" y="18"/>
                        <a:pt x="47" y="25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lnTo>
                        <a:pt x="31" y="27"/>
                      </a:lnTo>
                      <a:close/>
                      <a:moveTo>
                        <a:pt x="15" y="81"/>
                      </a:moveTo>
                      <a:cubicBezTo>
                        <a:pt x="15" y="84"/>
                        <a:pt x="16" y="86"/>
                        <a:pt x="17" y="88"/>
                      </a:cubicBezTo>
                      <a:cubicBezTo>
                        <a:pt x="18" y="90"/>
                        <a:pt x="20" y="91"/>
                        <a:pt x="23" y="91"/>
                      </a:cubicBezTo>
                      <a:cubicBezTo>
                        <a:pt x="25" y="91"/>
                        <a:pt x="27" y="90"/>
                        <a:pt x="29" y="88"/>
                      </a:cubicBezTo>
                      <a:cubicBezTo>
                        <a:pt x="30" y="86"/>
                        <a:pt x="31" y="84"/>
                        <a:pt x="31" y="81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59"/>
                        <a:pt x="30" y="57"/>
                        <a:pt x="27" y="55"/>
                      </a:cubicBezTo>
                      <a:cubicBezTo>
                        <a:pt x="26" y="54"/>
                        <a:pt x="25" y="53"/>
                        <a:pt x="23" y="53"/>
                      </a:cubicBezTo>
                      <a:cubicBezTo>
                        <a:pt x="20" y="53"/>
                        <a:pt x="18" y="54"/>
                        <a:pt x="17" y="56"/>
                      </a:cubicBezTo>
                      <a:cubicBezTo>
                        <a:pt x="16" y="58"/>
                        <a:pt x="15" y="60"/>
                        <a:pt x="15" y="62"/>
                      </a:cubicBezTo>
                      <a:lnTo>
                        <a:pt x="15" y="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2331" tIns="36166" rIns="72331" bIns="3616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7" name="TextBox 19"/>
            <p:cNvSpPr txBox="1">
              <a:spLocks noChangeArrowheads="1"/>
            </p:cNvSpPr>
            <p:nvPr/>
          </p:nvSpPr>
          <p:spPr bwMode="auto">
            <a:xfrm>
              <a:off x="938401" y="976223"/>
              <a:ext cx="1958564" cy="1604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1181" tIns="65591" rIns="131181" bIns="65591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ru-RU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ТЭК</a:t>
              </a:r>
              <a:r>
                <a:rPr kumimoji="0" lang="ru-RU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/>
              </a:r>
              <a:br>
                <a:rPr kumimoji="0" lang="ru-RU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</a:br>
              <a:r>
                <a:rPr lang="ru-RU" altLang="zh-CN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Нефть и нефтепродукты</a:t>
              </a:r>
              <a:r>
                <a:rPr lang="ru-RU" altLang="zh-CN" sz="14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ru-RU" altLang="zh-CN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/>
              </a:r>
              <a:br>
                <a:rPr lang="ru-RU" altLang="zh-CN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</a:br>
              <a:r>
                <a:rPr lang="ru-RU" altLang="zh-CN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Газ</a:t>
              </a:r>
              <a:r>
                <a:rPr lang="ru-RU" altLang="zh-CN" sz="14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ru-RU" altLang="zh-CN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/>
              </a:r>
              <a:br>
                <a:rPr lang="ru-RU" altLang="zh-CN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</a:br>
              <a:r>
                <a:rPr lang="ru-RU" altLang="zh-CN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Электроэнергия,</a:t>
              </a:r>
              <a:endParaRPr lang="en-US" altLang="zh-CN" sz="14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  <a:p>
              <a:pPr lvl="0" algn="ctr">
                <a:defRPr/>
              </a:pPr>
              <a:r>
                <a:rPr lang="kk-KZ" altLang="zh-CN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Уголь</a:t>
              </a:r>
              <a:r>
                <a:rPr lang="ru-RU" altLang="zh-CN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 </a:t>
              </a:r>
              <a:endParaRPr lang="en-GB" altLang="zh-CN" sz="1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9" name="TextBox 19"/>
            <p:cNvSpPr txBox="1">
              <a:spLocks noChangeArrowheads="1"/>
            </p:cNvSpPr>
            <p:nvPr/>
          </p:nvSpPr>
          <p:spPr bwMode="auto">
            <a:xfrm>
              <a:off x="453651" y="2972193"/>
              <a:ext cx="1952887" cy="1302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1181" tIns="65591" rIns="131181" bIns="65591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ru-RU" sz="20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МЕДИЦИНА</a:t>
              </a:r>
            </a:p>
            <a:p>
              <a:pPr lvl="0" algn="ctr"/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Медицинские услуги,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Лекарственные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средства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2" name="TextBox 19"/>
            <p:cNvSpPr txBox="1">
              <a:spLocks noChangeArrowheads="1"/>
            </p:cNvSpPr>
            <p:nvPr/>
          </p:nvSpPr>
          <p:spPr bwMode="auto">
            <a:xfrm>
              <a:off x="5891352" y="4878825"/>
              <a:ext cx="3052825" cy="1182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1181" tIns="65591" rIns="131181" bIns="65591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Aft>
                  <a:spcPts val="300"/>
                </a:spcAft>
              </a:pPr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ПРОМЫШЛЕННОСТЬ</a:t>
              </a:r>
              <a:r>
                <a:rPr lang="ru-RU" sz="20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/>
              </a:r>
              <a:br>
                <a:rPr lang="ru-RU" sz="20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Жилищное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строительство,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lvl="0" algn="ctr">
                <a:spcAft>
                  <a:spcPts val="30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Строительство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автодорог,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lvl="0" algn="ctr">
                <a:spcAft>
                  <a:spcPts val="30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Строительные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материалы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4" name="TextBox 19"/>
            <p:cNvSpPr txBox="1">
              <a:spLocks noChangeArrowheads="1"/>
            </p:cNvSpPr>
            <p:nvPr/>
          </p:nvSpPr>
          <p:spPr bwMode="auto">
            <a:xfrm>
              <a:off x="5850823" y="834480"/>
              <a:ext cx="2507098" cy="182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1181" tIns="65591" rIns="131181" bIns="65591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20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ТРАНСПОРТ</a:t>
              </a: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И СВЯЗЬ</a:t>
              </a:r>
              <a:br>
                <a:rPr lang="ru-RU" sz="20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Грузовые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и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пассажирские ж/д перевозки,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Авиаперевозки,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Сотовая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связь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7" name="TextBox 19"/>
            <p:cNvSpPr txBox="1">
              <a:spLocks noChangeArrowheads="1"/>
            </p:cNvSpPr>
            <p:nvPr/>
          </p:nvSpPr>
          <p:spPr bwMode="auto">
            <a:xfrm>
              <a:off x="6726970" y="3064485"/>
              <a:ext cx="1696109" cy="1148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1181" tIns="65591" rIns="131181" bIns="65591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altLang="zh-CN" sz="24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АПК</a:t>
              </a:r>
              <a:br>
                <a:rPr lang="ru-RU" altLang="zh-CN" sz="24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</a:b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Зерно,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Мясо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говядины, 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Мясо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птицы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3" name="Схема 152"/>
          <p:cNvGraphicFramePr/>
          <p:nvPr>
            <p:extLst/>
          </p:nvPr>
        </p:nvGraphicFramePr>
        <p:xfrm>
          <a:off x="102539" y="497711"/>
          <a:ext cx="3968538" cy="6360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4" name="TextBox 19"/>
          <p:cNvSpPr txBox="1">
            <a:spLocks noChangeArrowheads="1"/>
          </p:cNvSpPr>
          <p:nvPr/>
        </p:nvSpPr>
        <p:spPr bwMode="auto">
          <a:xfrm>
            <a:off x="4519683" y="4638914"/>
            <a:ext cx="2228476" cy="145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300"/>
              </a:spcAft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ЖКХ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 algn="ctr">
              <a:spcAft>
                <a:spcPts val="30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Вывоз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ТБО,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 algn="ctr">
              <a:spcAft>
                <a:spcPts val="30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Сервисные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компании,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 algn="ctr">
              <a:spcAft>
                <a:spcPts val="30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Домофонные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услуги</a:t>
            </a:r>
          </a:p>
          <a:p>
            <a:pPr lvl="0" algn="ctr">
              <a:spcAft>
                <a:spcPts val="3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Биллинговые услуги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TextBox 19"/>
          <p:cNvSpPr txBox="1">
            <a:spLocks noChangeArrowheads="1"/>
          </p:cNvSpPr>
          <p:nvPr/>
        </p:nvSpPr>
        <p:spPr bwMode="auto">
          <a:xfrm>
            <a:off x="7168799" y="5770949"/>
            <a:ext cx="1793587" cy="65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Финансы</a:t>
            </a:r>
            <a:r>
              <a:rPr lang="ru-RU" altLang="zh-CN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ru-RU" altLang="zh-CN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ru-RU" altLang="zh-CN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Банки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4" y="2149974"/>
            <a:ext cx="775410" cy="51694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98" y="2162948"/>
            <a:ext cx="775047" cy="517731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073155" y="3229275"/>
            <a:ext cx="915641" cy="915641"/>
          </a:xfrm>
          <a:prstGeom prst="rect">
            <a:avLst/>
          </a:prstGeom>
        </p:spPr>
      </p:pic>
      <p:sp>
        <p:nvSpPr>
          <p:cNvPr id="85" name="Freeform 23"/>
          <p:cNvSpPr>
            <a:spLocks/>
          </p:cNvSpPr>
          <p:nvPr/>
        </p:nvSpPr>
        <p:spPr bwMode="auto">
          <a:xfrm>
            <a:off x="8878654" y="2756064"/>
            <a:ext cx="443450" cy="490133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108136"/>
          </a:solidFill>
          <a:ln w="28575" cap="flat" cmpd="sng" algn="ctr">
            <a:noFill/>
            <a:prstDash val="solid"/>
            <a:miter lim="800000"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  <a:extLst/>
        </p:spPr>
        <p:txBody>
          <a:bodyPr lIns="72331" tIns="36166" rIns="72331" bIns="3616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86" name="Freeform 33"/>
          <p:cNvSpPr>
            <a:spLocks/>
          </p:cNvSpPr>
          <p:nvPr/>
        </p:nvSpPr>
        <p:spPr bwMode="auto">
          <a:xfrm>
            <a:off x="9150742" y="2949677"/>
            <a:ext cx="103620" cy="222269"/>
          </a:xfrm>
          <a:custGeom>
            <a:avLst/>
            <a:gdLst>
              <a:gd name="T0" fmla="*/ 24 w 51"/>
              <a:gd name="T1" fmla="*/ 91 h 107"/>
              <a:gd name="T2" fmla="*/ 35 w 51"/>
              <a:gd name="T3" fmla="*/ 81 h 107"/>
              <a:gd name="T4" fmla="*/ 35 w 51"/>
              <a:gd name="T5" fmla="*/ 74 h 107"/>
              <a:gd name="T6" fmla="*/ 18 w 51"/>
              <a:gd name="T7" fmla="*/ 58 h 107"/>
              <a:gd name="T8" fmla="*/ 18 w 51"/>
              <a:gd name="T9" fmla="*/ 45 h 107"/>
              <a:gd name="T10" fmla="*/ 31 w 51"/>
              <a:gd name="T11" fmla="*/ 40 h 107"/>
              <a:gd name="T12" fmla="*/ 35 w 51"/>
              <a:gd name="T13" fmla="*/ 27 h 107"/>
              <a:gd name="T14" fmla="*/ 35 w 51"/>
              <a:gd name="T15" fmla="*/ 24 h 107"/>
              <a:gd name="T16" fmla="*/ 26 w 51"/>
              <a:gd name="T17" fmla="*/ 14 h 107"/>
              <a:gd name="T18" fmla="*/ 19 w 51"/>
              <a:gd name="T19" fmla="*/ 18 h 107"/>
              <a:gd name="T20" fmla="*/ 17 w 51"/>
              <a:gd name="T21" fmla="*/ 26 h 107"/>
              <a:gd name="T22" fmla="*/ 17 w 51"/>
              <a:gd name="T23" fmla="*/ 28 h 107"/>
              <a:gd name="T24" fmla="*/ 2 w 51"/>
              <a:gd name="T25" fmla="*/ 28 h 107"/>
              <a:gd name="T26" fmla="*/ 2 w 51"/>
              <a:gd name="T27" fmla="*/ 26 h 107"/>
              <a:gd name="T28" fmla="*/ 8 w 51"/>
              <a:gd name="T29" fmla="*/ 8 h 107"/>
              <a:gd name="T30" fmla="*/ 26 w 51"/>
              <a:gd name="T31" fmla="*/ 0 h 107"/>
              <a:gd name="T32" fmla="*/ 43 w 51"/>
              <a:gd name="T33" fmla="*/ 7 h 107"/>
              <a:gd name="T34" fmla="*/ 49 w 51"/>
              <a:gd name="T35" fmla="*/ 24 h 107"/>
              <a:gd name="T36" fmla="*/ 49 w 51"/>
              <a:gd name="T37" fmla="*/ 28 h 107"/>
              <a:gd name="T38" fmla="*/ 44 w 51"/>
              <a:gd name="T39" fmla="*/ 45 h 107"/>
              <a:gd name="T40" fmla="*/ 38 w 51"/>
              <a:gd name="T41" fmla="*/ 50 h 107"/>
              <a:gd name="T42" fmla="*/ 49 w 51"/>
              <a:gd name="T43" fmla="*/ 62 h 107"/>
              <a:gd name="T44" fmla="*/ 51 w 51"/>
              <a:gd name="T45" fmla="*/ 72 h 107"/>
              <a:gd name="T46" fmla="*/ 51 w 51"/>
              <a:gd name="T47" fmla="*/ 80 h 107"/>
              <a:gd name="T48" fmla="*/ 43 w 51"/>
              <a:gd name="T49" fmla="*/ 100 h 107"/>
              <a:gd name="T50" fmla="*/ 24 w 51"/>
              <a:gd name="T51" fmla="*/ 107 h 107"/>
              <a:gd name="T52" fmla="*/ 7 w 51"/>
              <a:gd name="T53" fmla="*/ 99 h 107"/>
              <a:gd name="T54" fmla="*/ 0 w 51"/>
              <a:gd name="T55" fmla="*/ 82 h 107"/>
              <a:gd name="T56" fmla="*/ 0 w 51"/>
              <a:gd name="T57" fmla="*/ 79 h 107"/>
              <a:gd name="T58" fmla="*/ 15 w 51"/>
              <a:gd name="T59" fmla="*/ 78 h 107"/>
              <a:gd name="T60" fmla="*/ 15 w 51"/>
              <a:gd name="T61" fmla="*/ 82 h 107"/>
              <a:gd name="T62" fmla="*/ 18 w 51"/>
              <a:gd name="T63" fmla="*/ 88 h 107"/>
              <a:gd name="T64" fmla="*/ 24 w 51"/>
              <a:gd name="T65" fmla="*/ 9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" h="107">
                <a:moveTo>
                  <a:pt x="24" y="91"/>
                </a:moveTo>
                <a:cubicBezTo>
                  <a:pt x="31" y="91"/>
                  <a:pt x="35" y="87"/>
                  <a:pt x="35" y="81"/>
                </a:cubicBezTo>
                <a:cubicBezTo>
                  <a:pt x="35" y="74"/>
                  <a:pt x="35" y="74"/>
                  <a:pt x="35" y="74"/>
                </a:cubicBezTo>
                <a:cubicBezTo>
                  <a:pt x="35" y="64"/>
                  <a:pt x="29" y="58"/>
                  <a:pt x="18" y="58"/>
                </a:cubicBezTo>
                <a:cubicBezTo>
                  <a:pt x="18" y="45"/>
                  <a:pt x="18" y="45"/>
                  <a:pt x="18" y="45"/>
                </a:cubicBezTo>
                <a:cubicBezTo>
                  <a:pt x="24" y="45"/>
                  <a:pt x="29" y="43"/>
                  <a:pt x="31" y="40"/>
                </a:cubicBezTo>
                <a:cubicBezTo>
                  <a:pt x="34" y="37"/>
                  <a:pt x="35" y="32"/>
                  <a:pt x="35" y="27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18"/>
                  <a:pt x="32" y="14"/>
                  <a:pt x="26" y="14"/>
                </a:cubicBezTo>
                <a:cubicBezTo>
                  <a:pt x="23" y="14"/>
                  <a:pt x="21" y="15"/>
                  <a:pt x="19" y="18"/>
                </a:cubicBezTo>
                <a:cubicBezTo>
                  <a:pt x="18" y="20"/>
                  <a:pt x="17" y="22"/>
                  <a:pt x="17" y="26"/>
                </a:cubicBezTo>
                <a:cubicBezTo>
                  <a:pt x="17" y="28"/>
                  <a:pt x="17" y="28"/>
                  <a:pt x="17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18"/>
                  <a:pt x="4" y="12"/>
                  <a:pt x="8" y="8"/>
                </a:cubicBezTo>
                <a:cubicBezTo>
                  <a:pt x="12" y="2"/>
                  <a:pt x="18" y="0"/>
                  <a:pt x="26" y="0"/>
                </a:cubicBezTo>
                <a:cubicBezTo>
                  <a:pt x="33" y="0"/>
                  <a:pt x="39" y="2"/>
                  <a:pt x="43" y="7"/>
                </a:cubicBezTo>
                <a:cubicBezTo>
                  <a:pt x="47" y="12"/>
                  <a:pt x="49" y="17"/>
                  <a:pt x="49" y="24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35"/>
                  <a:pt x="48" y="41"/>
                  <a:pt x="44" y="45"/>
                </a:cubicBezTo>
                <a:cubicBezTo>
                  <a:pt x="42" y="47"/>
                  <a:pt x="40" y="49"/>
                  <a:pt x="38" y="50"/>
                </a:cubicBezTo>
                <a:cubicBezTo>
                  <a:pt x="42" y="53"/>
                  <a:pt x="46" y="57"/>
                  <a:pt x="49" y="62"/>
                </a:cubicBezTo>
                <a:cubicBezTo>
                  <a:pt x="50" y="65"/>
                  <a:pt x="51" y="68"/>
                  <a:pt x="51" y="72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8"/>
                  <a:pt x="48" y="95"/>
                  <a:pt x="43" y="100"/>
                </a:cubicBezTo>
                <a:cubicBezTo>
                  <a:pt x="38" y="104"/>
                  <a:pt x="32" y="107"/>
                  <a:pt x="24" y="107"/>
                </a:cubicBezTo>
                <a:cubicBezTo>
                  <a:pt x="18" y="107"/>
                  <a:pt x="12" y="104"/>
                  <a:pt x="7" y="99"/>
                </a:cubicBezTo>
                <a:cubicBezTo>
                  <a:pt x="2" y="94"/>
                  <a:pt x="0" y="89"/>
                  <a:pt x="0" y="82"/>
                </a:cubicBezTo>
                <a:cubicBezTo>
                  <a:pt x="0" y="79"/>
                  <a:pt x="0" y="79"/>
                  <a:pt x="0" y="79"/>
                </a:cubicBezTo>
                <a:cubicBezTo>
                  <a:pt x="15" y="78"/>
                  <a:pt x="15" y="78"/>
                  <a:pt x="15" y="78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4"/>
                  <a:pt x="16" y="86"/>
                  <a:pt x="18" y="88"/>
                </a:cubicBezTo>
                <a:cubicBezTo>
                  <a:pt x="19" y="90"/>
                  <a:pt x="21" y="91"/>
                  <a:pt x="24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2331" tIns="36166" rIns="72331" bIns="3616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97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589" y="4349697"/>
            <a:ext cx="936294" cy="93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6778971" y="4487701"/>
            <a:ext cx="879741" cy="879741"/>
          </a:xfrm>
          <a:prstGeom prst="rect">
            <a:avLst/>
          </a:prstGeom>
        </p:spPr>
      </p:pic>
      <p:pic>
        <p:nvPicPr>
          <p:cNvPr id="104" name="Picture 4" descr="C:\Users\ChamouardP\AppData\Local\Temp\wz94d7\png\002-oil-platform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877020" y="1891318"/>
            <a:ext cx="800412" cy="841710"/>
          </a:xfrm>
          <a:prstGeom prst="rect">
            <a:avLst/>
          </a:prstGeom>
          <a:noFill/>
          <a:extLst/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364000" y="1838812"/>
            <a:ext cx="838552" cy="838663"/>
          </a:xfrm>
          <a:prstGeom prst="rect">
            <a:avLst/>
          </a:prstGeom>
        </p:spPr>
      </p:pic>
      <p:sp>
        <p:nvSpPr>
          <p:cNvPr id="106" name="Freeform 19"/>
          <p:cNvSpPr>
            <a:spLocks/>
          </p:cNvSpPr>
          <p:nvPr/>
        </p:nvSpPr>
        <p:spPr bwMode="auto">
          <a:xfrm>
            <a:off x="8122121" y="1404864"/>
            <a:ext cx="443450" cy="490133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8CC94C"/>
          </a:solidFill>
          <a:ln w="28575" cap="flat" cmpd="sng" algn="ctr">
            <a:noFill/>
            <a:prstDash val="solid"/>
            <a:miter lim="800000"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  <a:extLst/>
        </p:spPr>
        <p:txBody>
          <a:bodyPr lIns="72331" tIns="36166" rIns="72331" bIns="3616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07" name="Freeform 27"/>
          <p:cNvSpPr>
            <a:spLocks/>
          </p:cNvSpPr>
          <p:nvPr/>
        </p:nvSpPr>
        <p:spPr bwMode="auto">
          <a:xfrm>
            <a:off x="8381417" y="1615307"/>
            <a:ext cx="103620" cy="217711"/>
          </a:xfrm>
          <a:custGeom>
            <a:avLst/>
            <a:gdLst>
              <a:gd name="T0" fmla="*/ 0 w 51"/>
              <a:gd name="T1" fmla="*/ 30 h 105"/>
              <a:gd name="T2" fmla="*/ 8 w 51"/>
              <a:gd name="T3" fmla="*/ 7 h 105"/>
              <a:gd name="T4" fmla="*/ 26 w 51"/>
              <a:gd name="T5" fmla="*/ 0 h 105"/>
              <a:gd name="T6" fmla="*/ 44 w 51"/>
              <a:gd name="T7" fmla="*/ 8 h 105"/>
              <a:gd name="T8" fmla="*/ 51 w 51"/>
              <a:gd name="T9" fmla="*/ 26 h 105"/>
              <a:gd name="T10" fmla="*/ 47 w 51"/>
              <a:gd name="T11" fmla="*/ 46 h 105"/>
              <a:gd name="T12" fmla="*/ 34 w 51"/>
              <a:gd name="T13" fmla="*/ 65 h 105"/>
              <a:gd name="T14" fmla="*/ 27 w 51"/>
              <a:gd name="T15" fmla="*/ 77 h 105"/>
              <a:gd name="T16" fmla="*/ 24 w 51"/>
              <a:gd name="T17" fmla="*/ 81 h 105"/>
              <a:gd name="T18" fmla="*/ 20 w 51"/>
              <a:gd name="T19" fmla="*/ 88 h 105"/>
              <a:gd name="T20" fmla="*/ 19 w 51"/>
              <a:gd name="T21" fmla="*/ 89 h 105"/>
              <a:gd name="T22" fmla="*/ 50 w 51"/>
              <a:gd name="T23" fmla="*/ 89 h 105"/>
              <a:gd name="T24" fmla="*/ 50 w 51"/>
              <a:gd name="T25" fmla="*/ 105 h 105"/>
              <a:gd name="T26" fmla="*/ 0 w 51"/>
              <a:gd name="T27" fmla="*/ 105 h 105"/>
              <a:gd name="T28" fmla="*/ 0 w 51"/>
              <a:gd name="T29" fmla="*/ 90 h 105"/>
              <a:gd name="T30" fmla="*/ 3 w 51"/>
              <a:gd name="T31" fmla="*/ 84 h 105"/>
              <a:gd name="T32" fmla="*/ 7 w 51"/>
              <a:gd name="T33" fmla="*/ 79 h 105"/>
              <a:gd name="T34" fmla="*/ 11 w 51"/>
              <a:gd name="T35" fmla="*/ 73 h 105"/>
              <a:gd name="T36" fmla="*/ 22 w 51"/>
              <a:gd name="T37" fmla="*/ 57 h 105"/>
              <a:gd name="T38" fmla="*/ 33 w 51"/>
              <a:gd name="T39" fmla="*/ 39 h 105"/>
              <a:gd name="T40" fmla="*/ 36 w 51"/>
              <a:gd name="T41" fmla="*/ 26 h 105"/>
              <a:gd name="T42" fmla="*/ 33 w 51"/>
              <a:gd name="T43" fmla="*/ 18 h 105"/>
              <a:gd name="T44" fmla="*/ 26 w 51"/>
              <a:gd name="T45" fmla="*/ 15 h 105"/>
              <a:gd name="T46" fmla="*/ 17 w 51"/>
              <a:gd name="T47" fmla="*/ 22 h 105"/>
              <a:gd name="T48" fmla="*/ 16 w 51"/>
              <a:gd name="T49" fmla="*/ 28 h 105"/>
              <a:gd name="T50" fmla="*/ 16 w 51"/>
              <a:gd name="T51" fmla="*/ 32 h 105"/>
              <a:gd name="T52" fmla="*/ 0 w 51"/>
              <a:gd name="T53" fmla="*/ 32 h 105"/>
              <a:gd name="T54" fmla="*/ 0 w 51"/>
              <a:gd name="T55" fmla="*/ 3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" h="105">
                <a:moveTo>
                  <a:pt x="0" y="30"/>
                </a:moveTo>
                <a:cubicBezTo>
                  <a:pt x="0" y="20"/>
                  <a:pt x="3" y="12"/>
                  <a:pt x="8" y="7"/>
                </a:cubicBezTo>
                <a:cubicBezTo>
                  <a:pt x="13" y="2"/>
                  <a:pt x="19" y="0"/>
                  <a:pt x="26" y="0"/>
                </a:cubicBezTo>
                <a:cubicBezTo>
                  <a:pt x="33" y="0"/>
                  <a:pt x="39" y="3"/>
                  <a:pt x="44" y="8"/>
                </a:cubicBezTo>
                <a:cubicBezTo>
                  <a:pt x="49" y="13"/>
                  <a:pt x="51" y="19"/>
                  <a:pt x="51" y="26"/>
                </a:cubicBezTo>
                <a:cubicBezTo>
                  <a:pt x="51" y="33"/>
                  <a:pt x="50" y="40"/>
                  <a:pt x="47" y="46"/>
                </a:cubicBezTo>
                <a:cubicBezTo>
                  <a:pt x="45" y="50"/>
                  <a:pt x="41" y="56"/>
                  <a:pt x="34" y="65"/>
                </a:cubicBezTo>
                <a:cubicBezTo>
                  <a:pt x="33" y="68"/>
                  <a:pt x="30" y="72"/>
                  <a:pt x="27" y="77"/>
                </a:cubicBezTo>
                <a:cubicBezTo>
                  <a:pt x="24" y="81"/>
                  <a:pt x="24" y="81"/>
                  <a:pt x="24" y="81"/>
                </a:cubicBezTo>
                <a:cubicBezTo>
                  <a:pt x="22" y="84"/>
                  <a:pt x="21" y="86"/>
                  <a:pt x="20" y="88"/>
                </a:cubicBezTo>
                <a:cubicBezTo>
                  <a:pt x="19" y="88"/>
                  <a:pt x="19" y="89"/>
                  <a:pt x="19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0"/>
                  <a:pt x="1" y="88"/>
                  <a:pt x="3" y="84"/>
                </a:cubicBezTo>
                <a:cubicBezTo>
                  <a:pt x="4" y="83"/>
                  <a:pt x="6" y="81"/>
                  <a:pt x="7" y="79"/>
                </a:cubicBezTo>
                <a:cubicBezTo>
                  <a:pt x="11" y="73"/>
                  <a:pt x="11" y="73"/>
                  <a:pt x="11" y="73"/>
                </a:cubicBezTo>
                <a:cubicBezTo>
                  <a:pt x="13" y="70"/>
                  <a:pt x="17" y="65"/>
                  <a:pt x="22" y="57"/>
                </a:cubicBezTo>
                <a:cubicBezTo>
                  <a:pt x="27" y="51"/>
                  <a:pt x="31" y="44"/>
                  <a:pt x="33" y="39"/>
                </a:cubicBezTo>
                <a:cubicBezTo>
                  <a:pt x="35" y="34"/>
                  <a:pt x="36" y="30"/>
                  <a:pt x="36" y="26"/>
                </a:cubicBezTo>
                <a:cubicBezTo>
                  <a:pt x="36" y="23"/>
                  <a:pt x="35" y="21"/>
                  <a:pt x="33" y="18"/>
                </a:cubicBezTo>
                <a:cubicBezTo>
                  <a:pt x="31" y="16"/>
                  <a:pt x="29" y="15"/>
                  <a:pt x="26" y="15"/>
                </a:cubicBezTo>
                <a:cubicBezTo>
                  <a:pt x="22" y="15"/>
                  <a:pt x="18" y="17"/>
                  <a:pt x="17" y="22"/>
                </a:cubicBezTo>
                <a:cubicBezTo>
                  <a:pt x="16" y="24"/>
                  <a:pt x="16" y="26"/>
                  <a:pt x="16" y="28"/>
                </a:cubicBezTo>
                <a:cubicBezTo>
                  <a:pt x="16" y="32"/>
                  <a:pt x="16" y="32"/>
                  <a:pt x="16" y="32"/>
                </a:cubicBezTo>
                <a:cubicBezTo>
                  <a:pt x="0" y="32"/>
                  <a:pt x="0" y="32"/>
                  <a:pt x="0" y="32"/>
                </a:cubicBez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2331" tIns="36166" rIns="72331" bIns="3616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C:\Users\Пользователь\Desktop\Иконки\beakers-309864_960_7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31" y="3168179"/>
            <a:ext cx="824038" cy="86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Freeform 10"/>
          <p:cNvSpPr>
            <a:spLocks/>
          </p:cNvSpPr>
          <p:nvPr/>
        </p:nvSpPr>
        <p:spPr bwMode="auto">
          <a:xfrm>
            <a:off x="7508068" y="2850646"/>
            <a:ext cx="574924" cy="263304"/>
          </a:xfrm>
          <a:custGeom>
            <a:avLst/>
            <a:gdLst>
              <a:gd name="T0" fmla="*/ 0 w 516"/>
              <a:gd name="T1" fmla="*/ 231 h 231"/>
              <a:gd name="T2" fmla="*/ 398 w 516"/>
              <a:gd name="T3" fmla="*/ 0 h 231"/>
              <a:gd name="T4" fmla="*/ 516 w 516"/>
              <a:gd name="T5" fmla="*/ 0 h 231"/>
              <a:gd name="T6" fmla="*/ 516 w 516"/>
              <a:gd name="T7" fmla="*/ 231 h 231"/>
              <a:gd name="T8" fmla="*/ 0 w 516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6" h="231">
                <a:moveTo>
                  <a:pt x="0" y="231"/>
                </a:moveTo>
                <a:lnTo>
                  <a:pt x="398" y="0"/>
                </a:lnTo>
                <a:lnTo>
                  <a:pt x="516" y="0"/>
                </a:lnTo>
                <a:lnTo>
                  <a:pt x="516" y="231"/>
                </a:lnTo>
                <a:lnTo>
                  <a:pt x="0" y="231"/>
                </a:lnTo>
                <a:close/>
              </a:path>
            </a:pathLst>
          </a:custGeom>
          <a:solidFill>
            <a:srgbClr val="5A4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2331" tIns="36166" rIns="72331" bIns="3616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7336957" y="2839973"/>
            <a:ext cx="1425454" cy="1541066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5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5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69" y="338"/>
                </a:lnTo>
                <a:lnTo>
                  <a:pt x="1169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>
            <a:noFill/>
          </a:ln>
          <a:effectLst>
            <a:outerShdw blurRad="228600" sx="102000" sy="102000" algn="ctr" rotWithShape="0">
              <a:prstClr val="black">
                <a:alpha val="28000"/>
              </a:prstClr>
            </a:outerShdw>
          </a:effectLst>
          <a:extLst/>
        </p:spPr>
        <p:txBody>
          <a:bodyPr vert="horz" wrap="square" lIns="72331" tIns="36166" rIns="72331" bIns="36166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ru-RU" altLang="zh-CN" sz="12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altLang="zh-CN" sz="1400" b="1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  </a:t>
            </a:r>
            <a:r>
              <a:rPr lang="ru-RU" altLang="zh-CN" sz="12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    </a:t>
            </a:r>
            <a:endParaRPr lang="en-GB" altLang="zh-CN" sz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  <a:p>
            <a:pPr lvl="0" algn="ctr">
              <a:defRPr/>
            </a:pPr>
            <a:endParaRPr lang="zh-CN" altLang="en-US" sz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93" name="Freeform 23"/>
          <p:cNvSpPr>
            <a:spLocks/>
          </p:cNvSpPr>
          <p:nvPr/>
        </p:nvSpPr>
        <p:spPr bwMode="auto">
          <a:xfrm>
            <a:off x="7277825" y="2775032"/>
            <a:ext cx="443450" cy="490133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108136"/>
          </a:solidFill>
          <a:ln w="28575" cap="flat" cmpd="sng" algn="ctr">
            <a:noFill/>
            <a:prstDash val="solid"/>
            <a:miter lim="800000"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  <a:extLst/>
        </p:spPr>
        <p:txBody>
          <a:bodyPr lIns="72331" tIns="36166" rIns="72331" bIns="3616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6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94" name="Рисунок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34" y="3135764"/>
            <a:ext cx="881276" cy="88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7452487" y="2855918"/>
            <a:ext cx="27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17</a:t>
            </a:fld>
            <a:endParaRPr lang="ru-RU" sz="1800" dirty="0"/>
          </a:p>
        </p:txBody>
      </p:sp>
      <p:sp>
        <p:nvSpPr>
          <p:cNvPr id="63" name="TextBox 19"/>
          <p:cNvSpPr txBox="1">
            <a:spLocks noChangeArrowheads="1"/>
          </p:cNvSpPr>
          <p:nvPr/>
        </p:nvSpPr>
        <p:spPr bwMode="auto">
          <a:xfrm>
            <a:off x="6282670" y="653306"/>
            <a:ext cx="3543147" cy="4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 ТОВАРНЫХ РЫНКОВ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0" y="33249"/>
            <a:ext cx="12192000" cy="546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7 ИСКАЖЕНИЙ КОНКУРЕНЦИИ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0" y="581271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766602" y="1281120"/>
            <a:ext cx="10843534" cy="5154223"/>
            <a:chOff x="-857989" y="962221"/>
            <a:chExt cx="11808978" cy="515422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440952" y="4238543"/>
              <a:ext cx="1400989" cy="5334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ЛЕКАРСТВА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443695" y="5688900"/>
              <a:ext cx="927124" cy="4275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ЖКХ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-71396" y="3181220"/>
              <a:ext cx="1385231" cy="60483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АПК</a:t>
              </a:r>
            </a:p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СВЯЗЬ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72403" y="4236489"/>
              <a:ext cx="2211009" cy="5334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БАНКИ</a:t>
              </a:r>
            </a:p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СТРОИТЕЛЬСТВО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72394" y="962221"/>
              <a:ext cx="1829014" cy="8572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МЕДИЦИНА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363311" y="3170575"/>
              <a:ext cx="1945791" cy="52783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АПК</a:t>
              </a:r>
            </a:p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СТРОИТЕЛЬСТВО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554167" y="1038486"/>
              <a:ext cx="1761196" cy="8163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БАНКИ</a:t>
              </a:r>
            </a:p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СВЯЗЬ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294400" y="1538454"/>
              <a:ext cx="3225720" cy="266867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ТЭК</a:t>
              </a:r>
            </a:p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ТРАНСПОРТ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-857989" y="2320034"/>
              <a:ext cx="2951082" cy="91596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Ограниченность ресурса</a:t>
              </a:r>
            </a:p>
          </p:txBody>
        </p:sp>
        <p:sp>
          <p:nvSpPr>
            <p:cNvPr id="23" name="Овал 22"/>
            <p:cNvSpPr/>
            <p:nvPr/>
          </p:nvSpPr>
          <p:spPr>
            <a:xfrm>
              <a:off x="7721426" y="2385458"/>
              <a:ext cx="3229563" cy="7851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Государственная поддержка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3386066" y="4807871"/>
              <a:ext cx="3042385" cy="88102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Несменяемость поставщиков услуг</a:t>
              </a:r>
            </a:p>
          </p:txBody>
        </p:sp>
        <p:sp>
          <p:nvSpPr>
            <p:cNvPr id="25" name="Овал 24"/>
            <p:cNvSpPr/>
            <p:nvPr/>
          </p:nvSpPr>
          <p:spPr>
            <a:xfrm>
              <a:off x="5316607" y="3558746"/>
              <a:ext cx="2922219" cy="7851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Ценовое регулирование</a:t>
              </a:r>
            </a:p>
          </p:txBody>
        </p:sp>
        <p:sp>
          <p:nvSpPr>
            <p:cNvPr id="26" name="Овал 25"/>
            <p:cNvSpPr/>
            <p:nvPr/>
          </p:nvSpPr>
          <p:spPr>
            <a:xfrm>
              <a:off x="5280384" y="1428592"/>
              <a:ext cx="2861063" cy="7851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Концентрация </a:t>
              </a: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379754" y="1401716"/>
              <a:ext cx="3445475" cy="7851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Государственное участие </a:t>
              </a:r>
            </a:p>
          </p:txBody>
        </p:sp>
        <p:sp>
          <p:nvSpPr>
            <p:cNvPr id="29" name="Овал 28"/>
            <p:cNvSpPr/>
            <p:nvPr/>
          </p:nvSpPr>
          <p:spPr>
            <a:xfrm>
              <a:off x="1578542" y="3558746"/>
              <a:ext cx="3284530" cy="7851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Государственное регулирование</a:t>
              </a:r>
            </a:p>
          </p:txBody>
        </p:sp>
      </p:grpSp>
      <p:sp>
        <p:nvSpPr>
          <p:cNvPr id="35" name="Oval 510">
            <a:extLst>
              <a:ext uri="{FF2B5EF4-FFF2-40B4-BE49-F238E27FC236}">
                <a16:creationId xmlns:a16="http://schemas.microsoft.com/office/drawing/2014/main" id="{0619303E-0F85-49E7-824A-00B8D99B0E3D}"/>
              </a:ext>
            </a:extLst>
          </p:cNvPr>
          <p:cNvSpPr/>
          <p:nvPr/>
        </p:nvSpPr>
        <p:spPr>
          <a:xfrm>
            <a:off x="4146548" y="3345799"/>
            <a:ext cx="613642" cy="599684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ko-KR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871890" y="1184239"/>
            <a:ext cx="8562301" cy="4004052"/>
            <a:chOff x="1256443" y="972572"/>
            <a:chExt cx="8562301" cy="4004052"/>
          </a:xfrm>
        </p:grpSpPr>
        <p:sp>
          <p:nvSpPr>
            <p:cNvPr id="30" name="Oval 510">
              <a:extLst>
                <a:ext uri="{FF2B5EF4-FFF2-40B4-BE49-F238E27FC236}">
                  <a16:creationId xmlns:a16="http://schemas.microsoft.com/office/drawing/2014/main" id="{0619303E-0F85-49E7-824A-00B8D99B0E3D}"/>
                </a:ext>
              </a:extLst>
            </p:cNvPr>
            <p:cNvSpPr/>
            <p:nvPr/>
          </p:nvSpPr>
          <p:spPr>
            <a:xfrm>
              <a:off x="3531101" y="972572"/>
              <a:ext cx="613642" cy="59968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ko-KR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510">
              <a:extLst>
                <a:ext uri="{FF2B5EF4-FFF2-40B4-BE49-F238E27FC236}">
                  <a16:creationId xmlns:a16="http://schemas.microsoft.com/office/drawing/2014/main" id="{0619303E-0F85-49E7-824A-00B8D99B0E3D}"/>
                </a:ext>
              </a:extLst>
            </p:cNvPr>
            <p:cNvSpPr/>
            <p:nvPr/>
          </p:nvSpPr>
          <p:spPr>
            <a:xfrm>
              <a:off x="6886540" y="1026714"/>
              <a:ext cx="613642" cy="59968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ko-KR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510">
              <a:extLst>
                <a:ext uri="{FF2B5EF4-FFF2-40B4-BE49-F238E27FC236}">
                  <a16:creationId xmlns:a16="http://schemas.microsoft.com/office/drawing/2014/main" id="{0619303E-0F85-49E7-824A-00B8D99B0E3D}"/>
                </a:ext>
              </a:extLst>
            </p:cNvPr>
            <p:cNvSpPr/>
            <p:nvPr/>
          </p:nvSpPr>
          <p:spPr>
            <a:xfrm>
              <a:off x="1256443" y="1937576"/>
              <a:ext cx="613642" cy="59968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ko-KR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510">
              <a:extLst>
                <a:ext uri="{FF2B5EF4-FFF2-40B4-BE49-F238E27FC236}">
                  <a16:creationId xmlns:a16="http://schemas.microsoft.com/office/drawing/2014/main" id="{0619303E-0F85-49E7-824A-00B8D99B0E3D}"/>
                </a:ext>
              </a:extLst>
            </p:cNvPr>
            <p:cNvSpPr/>
            <p:nvPr/>
          </p:nvSpPr>
          <p:spPr>
            <a:xfrm>
              <a:off x="9205102" y="1948323"/>
              <a:ext cx="613642" cy="59968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ko-KR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510">
              <a:extLst>
                <a:ext uri="{FF2B5EF4-FFF2-40B4-BE49-F238E27FC236}">
                  <a16:creationId xmlns:a16="http://schemas.microsoft.com/office/drawing/2014/main" id="{0619303E-0F85-49E7-824A-00B8D99B0E3D}"/>
                </a:ext>
              </a:extLst>
            </p:cNvPr>
            <p:cNvSpPr/>
            <p:nvPr/>
          </p:nvSpPr>
          <p:spPr>
            <a:xfrm>
              <a:off x="6895100" y="3164281"/>
              <a:ext cx="613642" cy="59968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ko-KR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510">
              <a:extLst>
                <a:ext uri="{FF2B5EF4-FFF2-40B4-BE49-F238E27FC236}">
                  <a16:creationId xmlns:a16="http://schemas.microsoft.com/office/drawing/2014/main" id="{0619303E-0F85-49E7-824A-00B8D99B0E3D}"/>
                </a:ext>
              </a:extLst>
            </p:cNvPr>
            <p:cNvSpPr/>
            <p:nvPr/>
          </p:nvSpPr>
          <p:spPr>
            <a:xfrm>
              <a:off x="5207304" y="4376940"/>
              <a:ext cx="613642" cy="59968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ko-KR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57642" y="6568017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7530FDB-2DD6-4FA3-8EBB-F0AAEB92A0E9}" type="slidenum">
              <a:rPr lang="ru-RU" sz="1800"/>
              <a:pPr/>
              <a:t>18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229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Прямая соединительная линия 88"/>
          <p:cNvCxnSpPr/>
          <p:nvPr/>
        </p:nvCxnSpPr>
        <p:spPr>
          <a:xfrm flipV="1">
            <a:off x="85220" y="522140"/>
            <a:ext cx="12106780" cy="5073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 bwMode="auto">
          <a:xfrm>
            <a:off x="85220" y="73827"/>
            <a:ext cx="12007744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 «Об основных направлениях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государственной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политики по развитию конкуренции»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1586676" y="6664327"/>
            <a:ext cx="614363" cy="193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67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1067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235983" y="4509636"/>
            <a:ext cx="6905625" cy="744843"/>
            <a:chOff x="9043717" y="1656559"/>
            <a:chExt cx="2789186" cy="865952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043717" y="1853815"/>
              <a:ext cx="2789186" cy="8462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b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Правительство, </a:t>
              </a:r>
              <a:r>
                <a:rPr lang="ru-RU" altLang="ru-RU" b="1" dirty="0" smtClean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АЗРК</a:t>
              </a:r>
              <a:br>
                <a:rPr lang="ru-RU" altLang="ru-RU" b="1" dirty="0" smtClean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altLang="ru-RU" b="1" dirty="0" smtClean="0">
                  <a:solidFill>
                    <a:srgbClr val="002060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НАЦИОНАЛЬНЫЙ ПРОЕКТ ПО РАЗВИТИЮ КОНКУРЕНЦИИ</a:t>
              </a:r>
              <a:endParaRPr lang="ru-RU" altLang="ru-RU" b="1" dirty="0">
                <a:solidFill>
                  <a:srgbClr val="00206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9043717" y="1656559"/>
              <a:ext cx="2789186" cy="8240357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50291" y="5380886"/>
            <a:ext cx="11878105" cy="1226691"/>
            <a:chOff x="3433462" y="5230785"/>
            <a:chExt cx="8529371" cy="137623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116435" y="5231765"/>
              <a:ext cx="1557718" cy="1345692"/>
              <a:chOff x="8639946" y="1562971"/>
              <a:chExt cx="2835376" cy="4978379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8686137" y="1986880"/>
                <a:ext cx="2789185" cy="4087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ru-RU" sz="1600" b="1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Верховный суд </a:t>
                </a:r>
                <a:br>
                  <a:rPr lang="ru-RU" altLang="ru-RU" sz="1600" b="1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altLang="ru-RU" sz="14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Единообразие судебной </a:t>
                </a:r>
                <a:br>
                  <a:rPr lang="ru-RU" altLang="ru-RU" sz="14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altLang="ru-RU" sz="14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практики</a:t>
                </a:r>
                <a:endParaRPr lang="ru-RU" altLang="ru-RU" sz="16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8639946" y="1562971"/>
                <a:ext cx="2789186" cy="4978379"/>
              </a:xfrm>
              <a:prstGeom prst="roundRect">
                <a:avLst/>
              </a:prstGeom>
              <a:noFill/>
              <a:ln w="38100">
                <a:solidFill>
                  <a:srgbClr val="203864"/>
                </a:solidFill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3433462" y="5259665"/>
              <a:ext cx="1551775" cy="1347350"/>
              <a:chOff x="8639944" y="1562971"/>
              <a:chExt cx="2824563" cy="5042881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8675322" y="1565579"/>
                <a:ext cx="2789185" cy="504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ru-RU" sz="1600" b="1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АРРФР, АЗРК</a:t>
                </a:r>
                <a:br>
                  <a:rPr lang="ru-RU" altLang="ru-RU" sz="1600" b="1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altLang="ru-RU" sz="14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Проактивная конкурентная политика </a:t>
                </a:r>
                <a:r>
                  <a:rPr lang="ru-RU" altLang="ru-RU" sz="1400" dirty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</a:t>
                </a:r>
                <a:r>
                  <a:rPr lang="ru-RU" altLang="ru-RU" sz="14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финрынках</a:t>
                </a:r>
                <a:endParaRPr lang="ru-RU" altLang="ru-RU" sz="14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8639944" y="1562971"/>
                <a:ext cx="2789186" cy="4978378"/>
              </a:xfrm>
              <a:prstGeom prst="roundRect">
                <a:avLst/>
              </a:prstGeom>
              <a:noFill/>
              <a:ln w="38100">
                <a:solidFill>
                  <a:srgbClr val="203864"/>
                </a:solidFill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6820362" y="5230785"/>
              <a:ext cx="1780128" cy="1346671"/>
              <a:chOff x="8639993" y="1656559"/>
              <a:chExt cx="3240209" cy="4978379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8650644" y="1780863"/>
                <a:ext cx="3229558" cy="4723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ru-RU" sz="1600" b="1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Правоохранительные </a:t>
                </a:r>
                <a:br>
                  <a:rPr lang="ru-RU" altLang="ru-RU" sz="1600" b="1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altLang="ru-RU" sz="1600" b="1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органы</a:t>
                </a:r>
                <a:r>
                  <a:rPr lang="ru-RU" altLang="ru-RU" sz="1400" b="1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ru-RU" altLang="ru-RU" sz="1400" b="1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alt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Взаимодействие </a:t>
                </a:r>
                <a:br>
                  <a:rPr lang="ru-RU" alt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alt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 АЗРК по выявлению </a:t>
                </a:r>
                <a:r>
                  <a:rPr lang="ru-RU" altLang="ru-RU" sz="1200" dirty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 </a:t>
                </a:r>
                <a:r>
                  <a:rPr lang="ru-RU" alt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пресечению нарушений </a:t>
                </a:r>
                <a:endParaRPr lang="ru-RU" altLang="ru-RU" sz="14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8639993" y="1656559"/>
                <a:ext cx="3192911" cy="4978379"/>
              </a:xfrm>
              <a:prstGeom prst="roundRect">
                <a:avLst/>
              </a:prstGeom>
              <a:noFill/>
              <a:ln w="38100">
                <a:solidFill>
                  <a:srgbClr val="203864"/>
                </a:solidFill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8710695" y="5230786"/>
              <a:ext cx="1564083" cy="1336688"/>
              <a:chOff x="9014829" y="1656559"/>
              <a:chExt cx="2846961" cy="10411141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9014829" y="2343087"/>
                <a:ext cx="2846961" cy="8606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МИОР</a:t>
                </a:r>
                <a:r>
                  <a:rPr lang="ru-RU" sz="1600" b="1" dirty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АЗРК</a:t>
                </a:r>
              </a:p>
              <a:p>
                <a:pPr algn="ctr">
                  <a:defRPr/>
                </a:pPr>
                <a:r>
                  <a:rPr lang="ru-RU" altLang="ru-RU" sz="14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Нетерпимость к недобросовестной конкуренции </a:t>
                </a:r>
                <a:endParaRPr lang="ru-RU" altLang="ru-RU" sz="14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9043717" y="1656559"/>
                <a:ext cx="2789186" cy="10411141"/>
              </a:xfrm>
              <a:prstGeom prst="roundRect">
                <a:avLst/>
              </a:prstGeom>
              <a:noFill/>
              <a:ln w="38100">
                <a:solidFill>
                  <a:srgbClr val="203864"/>
                </a:solidFill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0414185" y="5230785"/>
              <a:ext cx="1548648" cy="1359859"/>
              <a:chOff x="9014037" y="1656559"/>
              <a:chExt cx="2818866" cy="4978379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9014037" y="1695335"/>
                <a:ext cx="2789187" cy="4930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ru-RU" sz="1600" b="1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МОН</a:t>
                </a:r>
                <a:r>
                  <a:rPr lang="ru-RU" altLang="ru-RU" sz="14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ru-RU" altLang="ru-RU" sz="14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altLang="ru-RU" sz="14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Программа </a:t>
                </a:r>
                <a:r>
                  <a:rPr lang="ru-RU" altLang="ru-RU" sz="1400" dirty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магистратуры «Конкурентное право»</a:t>
                </a:r>
                <a:endParaRPr lang="ru-RU" altLang="ru-RU" sz="1400" dirty="0" smtClean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9043717" y="1656559"/>
                <a:ext cx="2789186" cy="4978379"/>
              </a:xfrm>
              <a:prstGeom prst="roundRect">
                <a:avLst/>
              </a:prstGeom>
              <a:noFill/>
              <a:ln w="38100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9" name="Прямоугольник 28"/>
          <p:cNvSpPr/>
          <p:nvPr/>
        </p:nvSpPr>
        <p:spPr>
          <a:xfrm>
            <a:off x="479542" y="4688147"/>
            <a:ext cx="152958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ПОРУЧЕНИЯ</a:t>
            </a:r>
            <a:endParaRPr lang="ru-RU" b="1" i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4894" y="4513735"/>
            <a:ext cx="282687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задачи по развитию конкуренции будет осуществляться через проектный механизм</a:t>
            </a:r>
            <a:endParaRPr lang="ru-RU" sz="1050" b="1" i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30725" y="1345566"/>
            <a:ext cx="7675564" cy="1759719"/>
            <a:chOff x="3095348" y="614039"/>
            <a:chExt cx="7675564" cy="175971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8756335" y="666681"/>
              <a:ext cx="1838965" cy="364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kk-KZ" b="1" i="1" dirty="0" smtClean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НАПРАВЛЕНИЯ</a:t>
              </a:r>
              <a:endParaRPr lang="ru-RU" sz="1400" b="1" i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3095348" y="614039"/>
              <a:ext cx="7675564" cy="1759719"/>
              <a:chOff x="103518" y="1276113"/>
              <a:chExt cx="8964852" cy="1212130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155544" y="1279828"/>
                <a:ext cx="8912826" cy="1208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1463" indent="-271463"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ru-RU" sz="1200" b="1" dirty="0" smtClean="0">
                    <a:solidFill>
                      <a:schemeClr val="accent5"/>
                    </a:solidFill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Снижение </a:t>
                </a:r>
                <a:r>
                  <a:rPr lang="ru-RU" sz="1200" b="1" dirty="0">
                    <a:solidFill>
                      <a:schemeClr val="accent5"/>
                    </a:solidFill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уровня </a:t>
                </a:r>
                <a:r>
                  <a:rPr lang="ru-RU" sz="1200" b="1" dirty="0" smtClean="0">
                    <a:solidFill>
                      <a:schemeClr val="accent5"/>
                    </a:solidFill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рыночной концентрации на товарных рынках</a:t>
                </a:r>
                <a:endParaRPr lang="ru-RU" sz="1200" b="1" dirty="0">
                  <a:solidFill>
                    <a:schemeClr val="accent5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1463" indent="-271463"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Сокращение барьеров </a:t>
                </a:r>
                <a:r>
                  <a:rPr lang="ru-RU" sz="1200" dirty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входа на товарные </a:t>
                </a: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рынки </a:t>
                </a:r>
                <a:endParaRPr lang="ru-RU" sz="12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1463" indent="-271463"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ru-RU" sz="1200" b="1" dirty="0">
                    <a:solidFill>
                      <a:schemeClr val="accent5"/>
                    </a:solidFill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Государственная поддержка появления </a:t>
                </a:r>
                <a:r>
                  <a:rPr lang="ru-RU" sz="1200" b="1" dirty="0">
                    <a:solidFill>
                      <a:schemeClr val="accent5"/>
                    </a:solidFill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новых участников рынка </a:t>
                </a:r>
                <a:endParaRPr lang="ru-RU" sz="1200" b="1" dirty="0">
                  <a:solidFill>
                    <a:schemeClr val="accent5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1463" indent="-271463"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ru-RU" sz="1200" b="1" dirty="0" smtClean="0">
                    <a:solidFill>
                      <a:schemeClr val="accent5"/>
                    </a:solidFill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Дерегулирование, сокращение инструментов ценового регулирования</a:t>
                </a:r>
                <a:endParaRPr lang="ru-RU" sz="1200" b="1" dirty="0">
                  <a:solidFill>
                    <a:schemeClr val="accent5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1463" indent="-271463"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Сокращение </a:t>
                </a:r>
                <a:r>
                  <a:rPr lang="ru-RU" sz="1200" dirty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доли субъектов рынка с государственным </a:t>
                </a: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участием</a:t>
                </a:r>
              </a:p>
              <a:p>
                <a:pPr marL="271463" indent="-271463"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ru-RU" sz="1200" dirty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Развитие МСП, увеличение его вклада в экономику страны</a:t>
                </a:r>
              </a:p>
              <a:p>
                <a:pPr marL="271463" indent="-271463"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ru-RU" sz="1200" b="1" dirty="0">
                    <a:solidFill>
                      <a:schemeClr val="accent5"/>
                    </a:solidFill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Расширение биржевой торговли </a:t>
                </a:r>
              </a:p>
              <a:p>
                <a:pPr marL="271463" indent="-271463"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ru-RU" sz="1200" dirty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Равный доступ субъектов рынка к мерам </a:t>
                </a: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господдержки </a:t>
                </a:r>
                <a:r>
                  <a:rPr lang="ru-RU" sz="1200" dirty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 </a:t>
                </a: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госзакупкам</a:t>
                </a:r>
                <a:endParaRPr lang="ru-RU" sz="12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1463" indent="-271463"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Открытость </a:t>
                </a:r>
                <a:r>
                  <a:rPr lang="ru-RU" sz="1200" dirty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доминантов, и реализация ими системы мер по предупреждению </a:t>
                </a: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нарушений</a:t>
                </a:r>
                <a:endParaRPr lang="ru-RU" sz="12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103518" y="1276113"/>
                <a:ext cx="8964852" cy="1204675"/>
              </a:xfrm>
              <a:prstGeom prst="roundRect">
                <a:avLst/>
              </a:prstGeom>
              <a:noFill/>
              <a:ln w="38100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3830725" y="3258614"/>
            <a:ext cx="7826965" cy="1288524"/>
            <a:chOff x="3108765" y="2926704"/>
            <a:chExt cx="7826965" cy="128852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108765" y="2926704"/>
              <a:ext cx="7826965" cy="1288524"/>
              <a:chOff x="2981152" y="2843372"/>
              <a:chExt cx="6290467" cy="128852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110336" y="2853854"/>
                <a:ext cx="6161283" cy="12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lnSpc>
                    <a:spcPct val="107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Равенство субъектов предпринимательства</a:t>
                </a:r>
                <a:endParaRPr lang="ru-RU" sz="12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>
                  <a:lnSpc>
                    <a:spcPct val="107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Измеримость </a:t>
                </a:r>
                <a:r>
                  <a:rPr lang="ru-RU" sz="1200" dirty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результатов </a:t>
                </a: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госполитики </a:t>
                </a:r>
                <a:r>
                  <a:rPr lang="ru-RU" sz="1200" dirty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 развитию </a:t>
                </a: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конкуренции</a:t>
                </a:r>
                <a:endParaRPr lang="ru-RU" sz="12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>
                  <a:lnSpc>
                    <a:spcPct val="107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Информационная открытость антимонопольного </a:t>
                </a:r>
                <a:r>
                  <a:rPr lang="ru-RU" sz="1200" dirty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регулирования и </a:t>
                </a: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контроля</a:t>
                </a:r>
                <a:endParaRPr lang="ru-RU" sz="12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>
                  <a:lnSpc>
                    <a:spcPct val="107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Приоритетность профилактических мер антимонопольного контроля</a:t>
                </a:r>
                <a:endParaRPr lang="ru-RU" sz="12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>
                  <a:lnSpc>
                    <a:spcPct val="107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Ответственность ЦГО и МИО за </a:t>
                </a:r>
                <a:r>
                  <a:rPr lang="ru-RU" sz="1200" dirty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реализацию </a:t>
                </a: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госполитики </a:t>
                </a:r>
                <a:r>
                  <a:rPr lang="ru-RU" sz="1200" dirty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 развитию </a:t>
                </a:r>
                <a:r>
                  <a:rPr lang="ru-RU" sz="1200" dirty="0" smtClean="0"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конкуренции</a:t>
                </a:r>
                <a:endParaRPr lang="ru-RU" sz="12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981152" y="2843372"/>
                <a:ext cx="6169505" cy="1075618"/>
              </a:xfrm>
              <a:prstGeom prst="roundRect">
                <a:avLst/>
              </a:prstGeom>
              <a:noFill/>
              <a:ln w="38100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Прямоугольник 37"/>
            <p:cNvSpPr/>
            <p:nvPr/>
          </p:nvSpPr>
          <p:spPr>
            <a:xfrm>
              <a:off x="9163308" y="2989088"/>
              <a:ext cx="1462260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b="1" i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ПРИНЦИПЫ</a:t>
              </a: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3830725" y="596748"/>
            <a:ext cx="7290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АКТИВНОЕ СОДЕЙСТВИЕ РАЗВИТИЮ КОНКУРЕНЦИИ</a:t>
            </a:r>
            <a:r>
              <a:rPr lang="ru-RU" spc="1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в </a:t>
            </a:r>
            <a:r>
              <a:rPr lang="ru-RU" spc="1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стране обозначено </a:t>
            </a:r>
            <a:r>
              <a:rPr lang="ru-RU" b="1" spc="1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ОБЩЕНАЦИОНАЛЬНОЙ ЗАДАЧЕЙ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C554696-E158-4698-B1F2-3CA84BD15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676" y="-5085"/>
            <a:ext cx="601833" cy="6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101600" y="16880"/>
            <a:ext cx="11960123" cy="5022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РЫНОК НЕФТИ И НЕФТЕПРОДУКТОВ</a:t>
            </a:r>
          </a:p>
        </p:txBody>
      </p:sp>
      <p:sp>
        <p:nvSpPr>
          <p:cNvPr id="2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19</a:t>
            </a:fld>
            <a:endParaRPr lang="ru-RU" sz="18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-7853" y="518108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518819" y="621871"/>
            <a:ext cx="2825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 ПЕРВИЧНОЙ ПОСТАВКИ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НЕФТИ (ВНУТРЕННИЙ РЫНОК)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330899" y="627004"/>
            <a:ext cx="3305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 ПОСТАВЩИКОВ НЕФТЕПРОДУКТОВ (ДАВАЛЬЦЫ)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112275" y="2682798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Рынок услуг </a:t>
            </a: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по переработке нефти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8769912" y="621870"/>
            <a:ext cx="288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ВТОРИЧНО-ОПТОВО-РОЗНИЧНЫЙ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 ГСМ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942334" y="1460959"/>
            <a:ext cx="1868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kk-KZ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тг.  за 1 тонну нефти</a:t>
            </a:r>
            <a:endParaRPr lang="kk-KZ" sz="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209552" y="2993021"/>
            <a:ext cx="1312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kk-KZ" sz="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тыс.тг. – АНПЗ</a:t>
            </a:r>
          </a:p>
          <a:p>
            <a:pPr algn="ctr"/>
            <a:r>
              <a:rPr lang="kk-KZ" sz="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тыс. тг. – ПКОП </a:t>
            </a:r>
          </a:p>
          <a:p>
            <a:pPr algn="ctr"/>
            <a:r>
              <a:rPr lang="kk-KZ" sz="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тыс. тг. – ПНХЗ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5652771" y="1158307"/>
            <a:ext cx="1764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тыс.тг./тн – АИ 92/93</a:t>
            </a:r>
          </a:p>
          <a:p>
            <a:pPr algn="ctr"/>
            <a:r>
              <a:rPr lang="kk-KZ" sz="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тыс.тг/тн – ДТ(л)</a:t>
            </a:r>
          </a:p>
          <a:p>
            <a:pPr algn="ctr"/>
            <a:r>
              <a:rPr lang="kk-KZ" sz="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тыс.тг/тн – ДТ(3)</a:t>
            </a:r>
          </a:p>
          <a:p>
            <a:pPr algn="ctr"/>
            <a:r>
              <a:rPr lang="kk-KZ" sz="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 тыс./тг/тн - авиакеросин</a:t>
            </a:r>
            <a:endParaRPr lang="kk-KZ" sz="5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167732" y="152748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dirty="0"/>
              <a:t>Рынок транспортировки </a:t>
            </a:r>
          </a:p>
          <a:p>
            <a:pPr algn="ctr"/>
            <a:r>
              <a:rPr lang="ru-RU" sz="900" b="1" dirty="0"/>
              <a:t>нефти (СЕМ)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4169185" y="1846445"/>
            <a:ext cx="14337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4 721 тг.тн/1 тыс.км</a:t>
            </a:r>
          </a:p>
        </p:txBody>
      </p:sp>
      <p:sp>
        <p:nvSpPr>
          <p:cNvPr id="112" name="Блок-схема: альтернативный процесс 111"/>
          <p:cNvSpPr/>
          <p:nvPr/>
        </p:nvSpPr>
        <p:spPr>
          <a:xfrm>
            <a:off x="4133435" y="1518946"/>
            <a:ext cx="1488852" cy="614171"/>
          </a:xfrm>
          <a:prstGeom prst="flowChartAlternateProcess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 flipH="1">
            <a:off x="3939268" y="758325"/>
            <a:ext cx="35789" cy="58747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00921" y="5159235"/>
            <a:ext cx="3588457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0800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гос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регулирование внутренних поставок (график, план поставок нефти);</a:t>
            </a:r>
          </a:p>
          <a:p>
            <a:pPr indent="-10800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непропорциональное распределение обязательств по реализации нефти на внутренний рынок</a:t>
            </a:r>
          </a:p>
          <a:p>
            <a:pPr indent="-10800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обязательства по реализации на внутренний рынок (контракт на недропользование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0800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ограниченный доступ к нефти (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аффилированость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недропользователей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давальцеми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нефти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354293" y="6261910"/>
            <a:ext cx="3823524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2000" indent="-144000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Аффилированность посредников с поставщиками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нефти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-144000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высокая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маржинальность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посредников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flipH="1">
            <a:off x="8235455" y="757513"/>
            <a:ext cx="35789" cy="58747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7" name="Диаграмма 116"/>
          <p:cNvGraphicFramePr>
            <a:graphicFrameLocks/>
          </p:cNvGraphicFramePr>
          <p:nvPr>
            <p:extLst/>
          </p:nvPr>
        </p:nvGraphicFramePr>
        <p:xfrm>
          <a:off x="334075" y="1776224"/>
          <a:ext cx="3160705" cy="302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8" name="TextBox 117"/>
          <p:cNvSpPr txBox="1"/>
          <p:nvPr/>
        </p:nvSpPr>
        <p:spPr>
          <a:xfrm>
            <a:off x="1875449" y="2571026"/>
            <a:ext cx="1235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Группа компаний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CNPC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83161" y="3312085"/>
            <a:ext cx="12352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Группа компаний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КазМунайГаз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077149" y="3746401"/>
            <a:ext cx="9820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Мангистау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мунайгаз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59936" y="2612249"/>
            <a:ext cx="12352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Остальные 36 компаний</a:t>
            </a:r>
          </a:p>
        </p:txBody>
      </p:sp>
      <p:graphicFrame>
        <p:nvGraphicFramePr>
          <p:cNvPr id="122" name="Диаграмма 121"/>
          <p:cNvGraphicFramePr>
            <a:graphicFrameLocks/>
          </p:cNvGraphicFramePr>
          <p:nvPr>
            <p:extLst/>
          </p:nvPr>
        </p:nvGraphicFramePr>
        <p:xfrm>
          <a:off x="5144705" y="1430126"/>
          <a:ext cx="3555386" cy="302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" name="TextBox 122"/>
          <p:cNvSpPr txBox="1"/>
          <p:nvPr/>
        </p:nvSpPr>
        <p:spPr>
          <a:xfrm>
            <a:off x="6888177" y="2607639"/>
            <a:ext cx="12352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ТОО </a:t>
            </a:r>
            <a:r>
              <a:rPr lang="en-US" sz="1050" dirty="0" smtClean="0"/>
              <a:t>PETROSUN</a:t>
            </a:r>
            <a:endParaRPr lang="en-US" sz="1050" dirty="0"/>
          </a:p>
          <a:p>
            <a:pPr algn="ctr"/>
            <a:r>
              <a:rPr lang="en-US" sz="1050" dirty="0"/>
              <a:t>(CNPC)</a:t>
            </a:r>
            <a:endParaRPr lang="ru-RU" sz="1050" dirty="0"/>
          </a:p>
        </p:txBody>
      </p:sp>
      <p:sp>
        <p:nvSpPr>
          <p:cNvPr id="124" name="TextBox 123"/>
          <p:cNvSpPr txBox="1"/>
          <p:nvPr/>
        </p:nvSpPr>
        <p:spPr>
          <a:xfrm>
            <a:off x="5991205" y="2025888"/>
            <a:ext cx="1053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компаний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344185" y="2328698"/>
            <a:ext cx="135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ТОО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Petroleum operating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602220" y="2970290"/>
            <a:ext cx="13598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АО РД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КазМунайГаз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783805" y="935988"/>
            <a:ext cx="2692269" cy="2759257"/>
            <a:chOff x="8783805" y="935988"/>
            <a:chExt cx="2692269" cy="2759257"/>
          </a:xfrm>
        </p:grpSpPr>
        <p:graphicFrame>
          <p:nvGraphicFramePr>
            <p:cNvPr id="127" name="Диаграмма 126"/>
            <p:cNvGraphicFramePr>
              <a:graphicFrameLocks/>
            </p:cNvGraphicFramePr>
            <p:nvPr>
              <p:extLst/>
            </p:nvPr>
          </p:nvGraphicFramePr>
          <p:xfrm>
            <a:off x="8783805" y="935988"/>
            <a:ext cx="2692269" cy="27592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8" name="TextBox 127"/>
            <p:cNvSpPr txBox="1"/>
            <p:nvPr/>
          </p:nvSpPr>
          <p:spPr>
            <a:xfrm>
              <a:off x="9924094" y="1654120"/>
              <a:ext cx="135982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КазМунайГаз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Гелиос,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Sinooil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Газпромнефть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983702" y="2092876"/>
              <a:ext cx="121040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Остальные участники</a:t>
              </a:r>
            </a:p>
          </p:txBody>
        </p:sp>
      </p:grpSp>
      <p:graphicFrame>
        <p:nvGraphicFramePr>
          <p:cNvPr id="130" name="Диаграмма 129"/>
          <p:cNvGraphicFramePr>
            <a:graphicFrameLocks/>
          </p:cNvGraphicFramePr>
          <p:nvPr>
            <p:extLst/>
          </p:nvPr>
        </p:nvGraphicFramePr>
        <p:xfrm>
          <a:off x="3383913" y="3277255"/>
          <a:ext cx="3353000" cy="239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4847412" y="3993424"/>
            <a:ext cx="12104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ТОО АНПЗ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036790" y="3943685"/>
            <a:ext cx="12104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ТОО ПКОП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311912" y="4811635"/>
            <a:ext cx="12104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ТОО ПНХЗ</a:t>
            </a:r>
          </a:p>
        </p:txBody>
      </p:sp>
      <p:sp>
        <p:nvSpPr>
          <p:cNvPr id="134" name="TextBox 133"/>
          <p:cNvSpPr txBox="1"/>
          <p:nvPr/>
        </p:nvSpPr>
        <p:spPr>
          <a:xfrm rot="1851213">
            <a:off x="578986" y="4211201"/>
            <a:ext cx="925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18% добычи</a:t>
            </a:r>
          </a:p>
        </p:txBody>
      </p:sp>
      <p:sp>
        <p:nvSpPr>
          <p:cNvPr id="135" name="TextBox 134"/>
          <p:cNvSpPr txBox="1"/>
          <p:nvPr/>
        </p:nvSpPr>
        <p:spPr>
          <a:xfrm rot="19218910">
            <a:off x="2319756" y="4115986"/>
            <a:ext cx="121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23% добычи</a:t>
            </a:r>
          </a:p>
        </p:txBody>
      </p:sp>
      <p:sp>
        <p:nvSpPr>
          <p:cNvPr id="136" name="TextBox 135"/>
          <p:cNvSpPr txBox="1"/>
          <p:nvPr/>
        </p:nvSpPr>
        <p:spPr>
          <a:xfrm rot="2221449">
            <a:off x="2351799" y="1947997"/>
            <a:ext cx="121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19% добычи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7184215" y="1278635"/>
            <a:ext cx="1100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900" u="sng" dirty="0">
                <a:latin typeface="Arial" panose="020B0604020202020204" pitchFamily="34" charset="0"/>
                <a:cs typeface="Arial" panose="020B0604020202020204" pitchFamily="34" charset="0"/>
              </a:rPr>
              <a:t>Маржа крупного игрока до 25 %</a:t>
            </a:r>
            <a:endParaRPr lang="kk-KZ" sz="5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124147" y="4481741"/>
            <a:ext cx="2035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Доступ к ресурсам:</a:t>
            </a:r>
          </a:p>
          <a:p>
            <a:pPr indent="-108000" algn="just">
              <a:buFont typeface="Arial" panose="020B0604020202020204" pitchFamily="34" charset="0"/>
              <a:buChar char="•"/>
            </a:pPr>
            <a:r>
              <a:rPr lang="ru-RU" sz="1000" u="sng" dirty="0">
                <a:latin typeface="Arial" panose="020B0604020202020204" pitchFamily="34" charset="0"/>
                <a:cs typeface="Arial" panose="020B0604020202020204" pitchFamily="34" charset="0"/>
              </a:rPr>
              <a:t>нефть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– 100% путем прямых заключений договоров;</a:t>
            </a:r>
          </a:p>
          <a:p>
            <a:pPr indent="-108000" algn="just">
              <a:buFont typeface="Arial" panose="020B0604020202020204" pitchFamily="34" charset="0"/>
              <a:buChar char="•"/>
            </a:pPr>
            <a:r>
              <a:rPr lang="ru-RU" sz="1000" u="sng" dirty="0">
                <a:latin typeface="Arial" panose="020B0604020202020204" pitchFamily="34" charset="0"/>
                <a:cs typeface="Arial" panose="020B0604020202020204" pitchFamily="34" charset="0"/>
              </a:rPr>
              <a:t>нефтепродукты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- 100% путем прямых заключений договоров;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481608" y="3511641"/>
            <a:ext cx="3397052" cy="2808779"/>
            <a:chOff x="8433408" y="3606720"/>
            <a:chExt cx="3397052" cy="2808779"/>
          </a:xfrm>
        </p:grpSpPr>
        <p:graphicFrame>
          <p:nvGraphicFramePr>
            <p:cNvPr id="139" name="Диаграмма 138"/>
            <p:cNvGraphicFramePr>
              <a:graphicFrameLocks/>
            </p:cNvGraphicFramePr>
            <p:nvPr>
              <p:extLst/>
            </p:nvPr>
          </p:nvGraphicFramePr>
          <p:xfrm>
            <a:off x="8433408" y="3791094"/>
            <a:ext cx="3397052" cy="26244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40" name="TextBox 139"/>
            <p:cNvSpPr txBox="1"/>
            <p:nvPr/>
          </p:nvSpPr>
          <p:spPr>
            <a:xfrm>
              <a:off x="9878523" y="4481741"/>
              <a:ext cx="1359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бензин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9957488" y="5352645"/>
              <a:ext cx="6919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мазут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9163439" y="5148077"/>
              <a:ext cx="6919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ДТ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9373173" y="4336104"/>
              <a:ext cx="8999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/>
                <a:t>другие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682852" y="4809537"/>
              <a:ext cx="10619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авиакеросин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849138" y="4336104"/>
              <a:ext cx="6919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/>
                <a:t>СНГ</a:t>
              </a: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8651891" y="3606720"/>
              <a:ext cx="286033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Производственный выход нефтепродуктов из нефти</a:t>
              </a:r>
            </a:p>
          </p:txBody>
        </p:sp>
      </p:grpSp>
      <p:sp>
        <p:nvSpPr>
          <p:cNvPr id="147" name="TextBox 146"/>
          <p:cNvSpPr txBox="1"/>
          <p:nvPr/>
        </p:nvSpPr>
        <p:spPr>
          <a:xfrm rot="18380905">
            <a:off x="46059" y="2281753"/>
            <a:ext cx="121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40% добычи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183546" y="5610289"/>
            <a:ext cx="3919532" cy="1131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2000" indent="-1800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значительный объем нефти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забирает 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Petrosun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(56%)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-1800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высокая концентрация рынка поставщиков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нефти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-1800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высокая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маржинальность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поставщиков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нефти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-1800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вертикально-интегрированные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-1800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планов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переработки, планов поставок отдельных видов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нефтепродуктов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-1800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ограниченный доступ к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нефтепродуктам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114300" y="29580"/>
            <a:ext cx="11960123" cy="5022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РЫНОК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ТОВАРНОГО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</a:p>
        </p:txBody>
      </p:sp>
      <p:sp>
        <p:nvSpPr>
          <p:cNvPr id="2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20</a:t>
            </a:fld>
            <a:endParaRPr lang="ru-RU" sz="18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-7853" y="518108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893475" y="5628152"/>
            <a:ext cx="2112766" cy="9787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Государственное регулирование цен на поставку газа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недропользователями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4" name="Диаграмма 53"/>
          <p:cNvGraphicFramePr>
            <a:graphicFrameLocks/>
          </p:cNvGraphicFramePr>
          <p:nvPr>
            <p:extLst/>
          </p:nvPr>
        </p:nvGraphicFramePr>
        <p:xfrm>
          <a:off x="-167897" y="2377364"/>
          <a:ext cx="3919411" cy="343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5201079" y="1427528"/>
            <a:ext cx="19241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61 533</a:t>
            </a:r>
            <a:r>
              <a:rPr lang="ru-RU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тг./тыс.м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  <a:t>³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экспорт</a:t>
            </a:r>
            <a:endParaRPr lang="ru-RU" sz="1100" dirty="0">
              <a:latin typeface="Arial" panose="020B0604020202020204" pitchFamily="34" charset="0"/>
              <a:ea typeface="Microsoft Himalaya" panose="01010100010101010101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  <a:t>14 678</a:t>
            </a:r>
            <a:r>
              <a:rPr lang="ru-RU" sz="1200" dirty="0">
                <a:solidFill>
                  <a:srgbClr val="00B050"/>
                </a:solidFill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  <a:t>тг./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  <a:t>тыс.</a:t>
            </a:r>
            <a:r>
              <a:rPr lang="ru-RU" sz="105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050" dirty="0" smtClean="0">
                <a:solidFill>
                  <a:srgbClr val="00B050"/>
                </a:solidFill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  <a:t>³</a:t>
            </a:r>
            <a:endParaRPr lang="ru-RU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 smtClean="0"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  <a:t>внутр</a:t>
            </a:r>
            <a:r>
              <a:rPr lang="ru-RU" sz="1100" dirty="0"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  <a:t>. рынок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84678" y="5554285"/>
            <a:ext cx="4279346" cy="10525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Единственный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поставщик – нац. оператор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Ценовое регулирование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Высокая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госучастия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АО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КТГ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Прибыль КТГ за 2018 год 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131 млрд.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тенге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Субсидирование внутреннего рынка за счет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экспорта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576282" y="5349550"/>
            <a:ext cx="3682030" cy="14219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Высокая концентрация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рынка (17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с.р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Ценовое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регулирование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Дифференциация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группам потребителей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Оказание сопутствующих услуг (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подключение/отключение, СМР)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Высокая доля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госучастия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АО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КТГА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7837756" y="3909396"/>
            <a:ext cx="883048" cy="72941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32034" y="845309"/>
            <a:ext cx="300072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газа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приоритетного права государства</a:t>
            </a:r>
          </a:p>
          <a:p>
            <a:pPr algn="ctr"/>
            <a:r>
              <a:rPr lang="ru-RU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951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ru-RU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тыс.м</a:t>
            </a:r>
            <a:r>
              <a:rPr lang="ru-RU" sz="1400" dirty="0" smtClean="0">
                <a:solidFill>
                  <a:srgbClr val="00B050"/>
                </a:solidFill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  <a:t>³</a:t>
            </a:r>
            <a:endParaRPr lang="ru-RU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ср. цена закупа за 2018 г. </a:t>
            </a:r>
          </a:p>
        </p:txBody>
      </p:sp>
      <p:graphicFrame>
        <p:nvGraphicFramePr>
          <p:cNvPr id="60" name="Диаграмма 59"/>
          <p:cNvGraphicFramePr>
            <a:graphicFrameLocks/>
          </p:cNvGraphicFramePr>
          <p:nvPr>
            <p:extLst/>
          </p:nvPr>
        </p:nvGraphicFramePr>
        <p:xfrm>
          <a:off x="8576282" y="2344970"/>
          <a:ext cx="3747477" cy="328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1" name="Диаграмма 60"/>
          <p:cNvGraphicFramePr>
            <a:graphicFrameLocks/>
          </p:cNvGraphicFramePr>
          <p:nvPr>
            <p:extLst/>
          </p:nvPr>
        </p:nvGraphicFramePr>
        <p:xfrm>
          <a:off x="4373733" y="2266805"/>
          <a:ext cx="3501237" cy="343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" name="Скругленный прямоугольник 61"/>
          <p:cNvSpPr/>
          <p:nvPr/>
        </p:nvSpPr>
        <p:spPr>
          <a:xfrm>
            <a:off x="3079684" y="2405618"/>
            <a:ext cx="1717181" cy="12578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Транспортировка по магистральным сетям:</a:t>
            </a:r>
          </a:p>
          <a:p>
            <a:pPr algn="ctr" fontAlgn="ctr"/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"Интергаз Центральная Азия« - 2 212; </a:t>
            </a:r>
          </a:p>
          <a:p>
            <a:pPr algn="ctr" fontAlgn="ctr"/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"Азиатский газопровод» - 3 494;</a:t>
            </a:r>
          </a:p>
          <a:p>
            <a:pPr algn="ctr" fontAlgn="ctr"/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"Газопровод Бейнеу-Шымкент« -18 071;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437522" y="2430327"/>
            <a:ext cx="1758952" cy="12406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Транспортировка по распределительным сетям АО «КазТрансГазАймак»</a:t>
            </a:r>
          </a:p>
          <a:p>
            <a:pPr algn="ctr" font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1 550 в ВКО, до 9 083 в Кызыл. обл.</a:t>
            </a:r>
          </a:p>
        </p:txBody>
      </p:sp>
      <p:sp>
        <p:nvSpPr>
          <p:cNvPr id="64" name="Стрелка вправо 63"/>
          <p:cNvSpPr/>
          <p:nvPr/>
        </p:nvSpPr>
        <p:spPr>
          <a:xfrm>
            <a:off x="3602160" y="3906099"/>
            <a:ext cx="883048" cy="72941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6A7448-9D88-48E8-9CC6-2A88CAA5E3C3}"/>
              </a:ext>
            </a:extLst>
          </p:cNvPr>
          <p:cNvSpPr txBox="1"/>
          <p:nvPr/>
        </p:nvSpPr>
        <p:spPr>
          <a:xfrm>
            <a:off x="9052931" y="1424703"/>
            <a:ext cx="2361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РОЗНИЧНЫЙ РЫНОК</a:t>
            </a:r>
            <a:b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КазТрансГаз Аймак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D6A7448-9D88-48E8-9CC6-2A88CAA5E3C3}"/>
              </a:ext>
            </a:extLst>
          </p:cNvPr>
          <p:cNvSpPr txBox="1"/>
          <p:nvPr/>
        </p:nvSpPr>
        <p:spPr>
          <a:xfrm>
            <a:off x="5033277" y="800623"/>
            <a:ext cx="212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ОПТОВЫЙ РЫНОК</a:t>
            </a:r>
            <a:b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АО КазТрансГаз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0" y="33249"/>
            <a:ext cx="12192000" cy="546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ТОПЛИВНО-ЭНЕРГЕТИЧЕСКИЙ КОМПЛЕКС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1800" i="1" dirty="0">
                <a:latin typeface="Arial" pitchFamily="34" charset="0"/>
                <a:cs typeface="Arial" pitchFamily="34" charset="0"/>
              </a:rPr>
              <a:t>нефтепродукты, газ, электроэнергия, уголь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V="1">
            <a:off x="0" y="581271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Заголовок 1"/>
          <p:cNvSpPr txBox="1">
            <a:spLocks/>
          </p:cNvSpPr>
          <p:nvPr/>
        </p:nvSpPr>
        <p:spPr>
          <a:xfrm>
            <a:off x="1389062" y="2557125"/>
            <a:ext cx="1994386" cy="7131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ПРЯМЫЕ ДОГОВОРА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687922" y="2463350"/>
            <a:ext cx="2469129" cy="9270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kk-KZ" sz="2000" b="1" dirty="0" smtClean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НЕТ ДОСТУПА </a:t>
            </a:r>
          </a:p>
          <a:p>
            <a:pPr algn="ctr" defTabSz="685800">
              <a:lnSpc>
                <a:spcPct val="90000"/>
              </a:lnSpc>
            </a:pPr>
            <a:r>
              <a:rPr lang="kk-KZ" sz="2000" b="1" dirty="0" smtClean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 РЕСУРСАМ</a:t>
            </a:r>
            <a:endParaRPr lang="ru-RU" sz="2000" b="1" dirty="0">
              <a:solidFill>
                <a:schemeClr val="accent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0" y="3369019"/>
            <a:ext cx="12192000" cy="21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Рисунок 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85" y="1001290"/>
            <a:ext cx="849457" cy="670603"/>
          </a:xfrm>
          <a:prstGeom prst="rect">
            <a:avLst/>
          </a:prstGeom>
        </p:spPr>
      </p:pic>
      <p:sp>
        <p:nvSpPr>
          <p:cNvPr id="91" name="Заголовок 1"/>
          <p:cNvSpPr txBox="1">
            <a:spLocks/>
          </p:cNvSpPr>
          <p:nvPr/>
        </p:nvSpPr>
        <p:spPr>
          <a:xfrm>
            <a:off x="1352899" y="1906293"/>
            <a:ext cx="9189256" cy="45644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ts val="0"/>
              </a:spcBef>
              <a:buNone/>
              <a:defRPr sz="1600" b="1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3200" i="0" dirty="0">
                <a:solidFill>
                  <a:schemeClr val="bg1"/>
                </a:solidFill>
              </a:rPr>
              <a:t>Вертикально-интегрированные компании </a:t>
            </a: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026" y="1024440"/>
            <a:ext cx="999425" cy="718684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25" y="1083484"/>
            <a:ext cx="1616614" cy="641702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47" y="965355"/>
            <a:ext cx="2768319" cy="735023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13" y="978044"/>
            <a:ext cx="1349200" cy="895575"/>
          </a:xfrm>
          <a:prstGeom prst="rect">
            <a:avLst/>
          </a:prstGeom>
        </p:spPr>
      </p:pic>
      <p:sp>
        <p:nvSpPr>
          <p:cNvPr id="96" name="Заголовок 1"/>
          <p:cNvSpPr txBox="1">
            <a:spLocks/>
          </p:cNvSpPr>
          <p:nvPr/>
        </p:nvSpPr>
        <p:spPr>
          <a:xfrm>
            <a:off x="8220471" y="2587654"/>
            <a:ext cx="2441314" cy="6230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МОНОПОЛЬНАЯ НАДБАВКА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41" y="1079069"/>
            <a:ext cx="1152979" cy="566882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20" y="826976"/>
            <a:ext cx="1328367" cy="996275"/>
          </a:xfrm>
          <a:prstGeom prst="rect">
            <a:avLst/>
          </a:prstGeom>
        </p:spPr>
      </p:pic>
      <p:sp>
        <p:nvSpPr>
          <p:cNvPr id="80" name="Freeform 178"/>
          <p:cNvSpPr>
            <a:spLocks noEditPoints="1"/>
          </p:cNvSpPr>
          <p:nvPr/>
        </p:nvSpPr>
        <p:spPr bwMode="auto">
          <a:xfrm>
            <a:off x="4781629" y="4121737"/>
            <a:ext cx="2096200" cy="1235761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64" tIns="64282" rIns="128564" bIns="6428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4359407" y="5359921"/>
            <a:ext cx="3236232" cy="117247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ОБЯЗАТЕЛЬНЫЙ ПЕРЕЧЕНЬ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ОБЪЕМОВ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Заголовок 1"/>
          <p:cNvSpPr txBox="1">
            <a:spLocks/>
          </p:cNvSpPr>
          <p:nvPr/>
        </p:nvSpPr>
        <p:spPr>
          <a:xfrm>
            <a:off x="4115217" y="3430671"/>
            <a:ext cx="3603570" cy="485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ts val="0"/>
              </a:spcBef>
              <a:buNone/>
              <a:defRPr sz="1600" b="1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i="0" dirty="0" smtClean="0">
                <a:solidFill>
                  <a:srgbClr val="00B050"/>
                </a:solidFill>
              </a:rPr>
              <a:t>Биржевая торговля</a:t>
            </a:r>
            <a:endParaRPr lang="ru-RU" sz="2400" i="0" dirty="0">
              <a:solidFill>
                <a:srgbClr val="00B050"/>
              </a:solidFill>
            </a:endParaRPr>
          </a:p>
        </p:txBody>
      </p:sp>
      <p:sp>
        <p:nvSpPr>
          <p:cNvPr id="87" name="Заголовок 1"/>
          <p:cNvSpPr txBox="1">
            <a:spLocks/>
          </p:cNvSpPr>
          <p:nvPr/>
        </p:nvSpPr>
        <p:spPr>
          <a:xfrm>
            <a:off x="7733366" y="3449827"/>
            <a:ext cx="3702301" cy="4489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ts val="0"/>
              </a:spcBef>
              <a:buNone/>
              <a:defRPr sz="1600" b="1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i="0" dirty="0" smtClean="0">
                <a:solidFill>
                  <a:srgbClr val="00B050"/>
                </a:solidFill>
              </a:rPr>
              <a:t>Биржевой контроль</a:t>
            </a:r>
            <a:endParaRPr lang="ru-RU" sz="2400" i="0" dirty="0">
              <a:solidFill>
                <a:srgbClr val="00B050"/>
              </a:solidFill>
            </a:endParaRPr>
          </a:p>
        </p:txBody>
      </p:sp>
      <p:sp>
        <p:nvSpPr>
          <p:cNvPr id="88" name="Заголовок 1"/>
          <p:cNvSpPr txBox="1">
            <a:spLocks/>
          </p:cNvSpPr>
          <p:nvPr/>
        </p:nvSpPr>
        <p:spPr>
          <a:xfrm>
            <a:off x="7876075" y="5357498"/>
            <a:ext cx="3280490" cy="10689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БИРЖЕВОЙ КОМИТЕТ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К ТОРГАМ</a:t>
            </a: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007" y="4055244"/>
            <a:ext cx="2296243" cy="141143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41316" y="2345186"/>
            <a:ext cx="695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259296" y="2345186"/>
            <a:ext cx="695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43778" y="2311881"/>
            <a:ext cx="695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70225" y="3927453"/>
            <a:ext cx="3557930" cy="2680021"/>
            <a:chOff x="827081" y="3687620"/>
            <a:chExt cx="3557930" cy="2680021"/>
          </a:xfrm>
        </p:grpSpPr>
        <p:sp>
          <p:nvSpPr>
            <p:cNvPr id="2" name="Овал 1"/>
            <p:cNvSpPr/>
            <p:nvPr/>
          </p:nvSpPr>
          <p:spPr>
            <a:xfrm>
              <a:off x="827081" y="3687620"/>
              <a:ext cx="2994515" cy="26800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393" y="3848310"/>
              <a:ext cx="1328367" cy="996275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692" y="4996994"/>
              <a:ext cx="2768319" cy="735023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681" y="5002895"/>
              <a:ext cx="999425" cy="718684"/>
            </a:xfrm>
            <a:prstGeom prst="rect">
              <a:avLst/>
            </a:prstGeom>
          </p:spPr>
        </p:pic>
      </p:grpSp>
      <p:sp>
        <p:nvSpPr>
          <p:cNvPr id="71" name="Заголовок 1"/>
          <p:cNvSpPr txBox="1">
            <a:spLocks/>
          </p:cNvSpPr>
          <p:nvPr/>
        </p:nvSpPr>
        <p:spPr>
          <a:xfrm>
            <a:off x="584470" y="3401161"/>
            <a:ext cx="3603570" cy="485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ts val="0"/>
              </a:spcBef>
              <a:buNone/>
              <a:defRPr sz="1600" b="1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i="0" dirty="0" smtClean="0">
                <a:solidFill>
                  <a:srgbClr val="00B050"/>
                </a:solidFill>
              </a:rPr>
              <a:t>Реализация активов</a:t>
            </a:r>
            <a:endParaRPr lang="ru-RU" sz="2400" i="0" dirty="0">
              <a:solidFill>
                <a:srgbClr val="00B050"/>
              </a:solidFill>
            </a:endParaRPr>
          </a:p>
        </p:txBody>
      </p:sp>
      <p:sp>
        <p:nvSpPr>
          <p:cNvPr id="3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21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733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0" y="16880"/>
            <a:ext cx="11960123" cy="5022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 ЭЛЕКТРИЧЕСКОЙ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ЭНЕРГИИ </a:t>
            </a:r>
          </a:p>
        </p:txBody>
      </p:sp>
      <p:sp>
        <p:nvSpPr>
          <p:cNvPr id="2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22</a:t>
            </a:fld>
            <a:endParaRPr lang="ru-RU" sz="18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-7853" y="518108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D6A7448-9D88-48E8-9CC6-2A88CAA5E3C3}"/>
              </a:ext>
            </a:extLst>
          </p:cNvPr>
          <p:cNvSpPr txBox="1"/>
          <p:nvPr/>
        </p:nvSpPr>
        <p:spPr>
          <a:xfrm>
            <a:off x="459867" y="2660178"/>
            <a:ext cx="4200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Высокая доля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участия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6A7448-9D88-48E8-9CC6-2A88CAA5E3C3}"/>
              </a:ext>
            </a:extLst>
          </p:cNvPr>
          <p:cNvSpPr txBox="1"/>
          <p:nvPr/>
        </p:nvSpPr>
        <p:spPr>
          <a:xfrm>
            <a:off x="161374" y="135374"/>
            <a:ext cx="212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latin typeface="Arial" panose="020B0604020202020204" pitchFamily="34" charset="0"/>
                <a:cs typeface="Arial" panose="020B0604020202020204" pitchFamily="34" charset="0"/>
              </a:rPr>
              <a:t>ОПТОВЫЙ РЫНОК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Диаграмма 38"/>
          <p:cNvGraphicFramePr>
            <a:graphicFrameLocks/>
          </p:cNvGraphicFramePr>
          <p:nvPr>
            <p:extLst/>
          </p:nvPr>
        </p:nvGraphicFramePr>
        <p:xfrm>
          <a:off x="2533283" y="4075075"/>
          <a:ext cx="3134296" cy="278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5D6A7448-9D88-48E8-9CC6-2A88CAA5E3C3}"/>
              </a:ext>
            </a:extLst>
          </p:cNvPr>
          <p:cNvSpPr txBox="1"/>
          <p:nvPr/>
        </p:nvSpPr>
        <p:spPr>
          <a:xfrm>
            <a:off x="459285" y="4890087"/>
            <a:ext cx="2290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Высокий уровень концентрации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рынка</a:t>
            </a:r>
            <a:r>
              <a:rPr lang="kk-K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электроэнергии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CR-4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- 67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Диаграмма 43"/>
          <p:cNvGraphicFramePr>
            <a:graphicFrameLocks/>
          </p:cNvGraphicFramePr>
          <p:nvPr>
            <p:extLst/>
          </p:nvPr>
        </p:nvGraphicFramePr>
        <p:xfrm>
          <a:off x="2897904" y="3179459"/>
          <a:ext cx="1422520" cy="1191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5D6A7448-9D88-48E8-9CC6-2A88CAA5E3C3}"/>
              </a:ext>
            </a:extLst>
          </p:cNvPr>
          <p:cNvSpPr txBox="1"/>
          <p:nvPr/>
        </p:nvSpPr>
        <p:spPr>
          <a:xfrm>
            <a:off x="9678570" y="124787"/>
            <a:ext cx="212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latin typeface="Arial" panose="020B0604020202020204" pitchFamily="34" charset="0"/>
                <a:cs typeface="Arial" panose="020B0604020202020204" pitchFamily="34" charset="0"/>
              </a:rPr>
              <a:t>РОЗНИЧНЫЙ РЫНОК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8" y="644552"/>
            <a:ext cx="1205632" cy="124390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D6A7448-9D88-48E8-9CC6-2A88CAA5E3C3}"/>
              </a:ext>
            </a:extLst>
          </p:cNvPr>
          <p:cNvSpPr txBox="1"/>
          <p:nvPr/>
        </p:nvSpPr>
        <p:spPr>
          <a:xfrm>
            <a:off x="1474100" y="606692"/>
            <a:ext cx="2902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Ограниченный доступ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новым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ЭСО к производимым объемам электростанций</a:t>
            </a:r>
          </a:p>
        </p:txBody>
      </p:sp>
      <p:sp>
        <p:nvSpPr>
          <p:cNvPr id="53" name="Прямоугольник 22"/>
          <p:cNvSpPr>
            <a:spLocks noChangeArrowheads="1"/>
          </p:cNvSpPr>
          <p:nvPr/>
        </p:nvSpPr>
        <p:spPr bwMode="auto">
          <a:xfrm>
            <a:off x="2703189" y="1242127"/>
            <a:ext cx="16610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ru-RU" alt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alt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Двусторонние</a:t>
            </a:r>
            <a:b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контракты</a:t>
            </a:r>
            <a:endParaRPr lang="ru-RU" altLang="ru-RU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811742" y="1311061"/>
            <a:ext cx="8174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1119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91119">
              <a:defRPr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На торговой площадке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/>
          </p:nvPr>
        </p:nvGraphicFramePr>
        <p:xfrm>
          <a:off x="5787699" y="701372"/>
          <a:ext cx="6188229" cy="529645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38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38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</a:t>
                      </a:r>
                      <a:endParaRPr lang="ru-RU" sz="1100" b="1" i="0" u="none" strike="noStrike" dirty="0" smtClean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37" marR="10637" marT="10637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ТРАНСПОРТИРОВКА</a:t>
                      </a:r>
                      <a:endParaRPr lang="ru-RU" sz="11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37" marR="10637" marT="10637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СНАБЖЕНИЕ</a:t>
                      </a:r>
                      <a:b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(ДОМИНАНТЫ)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92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ЦАЭК</a:t>
                      </a:r>
                    </a:p>
                  </a:txBody>
                  <a:tcPr marL="10637" marR="10637" marT="10637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ЦАЭК</a:t>
                      </a:r>
                    </a:p>
                  </a:txBody>
                  <a:tcPr marL="10637" marR="10637" marT="10637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Астанаэнергосбыт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Нур-Султан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71">
                <a:tc vMerge="1">
                  <a:txBody>
                    <a:bodyPr/>
                    <a:lstStyle/>
                    <a:p>
                      <a:pPr algn="l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8" marR="7978" marT="79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37" marR="10637" marT="10637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АРЭК-</a:t>
                      </a:r>
                      <a:r>
                        <a:rPr lang="ru-RU" sz="11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Энергосбыт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Акм.обл.</a:t>
                      </a:r>
                      <a:endParaRPr lang="ru-RU" sz="11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71">
                <a:tc vMerge="1">
                  <a:txBody>
                    <a:bodyPr/>
                    <a:lstStyle/>
                    <a:p>
                      <a:pPr algn="l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8" marR="7978" marT="79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37" marR="10637" marT="10637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Павлодарэнергосбыт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Павл.обл</a:t>
                      </a:r>
                      <a:endParaRPr lang="ru-RU" sz="11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671">
                <a:tc vMerge="1">
                  <a:txBody>
                    <a:bodyPr/>
                    <a:lstStyle/>
                    <a:p>
                      <a:pPr algn="l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8" marR="7978" marT="79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37" marR="10637" marT="10637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СевКазЭнергоСбыт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</a:t>
                      </a:r>
                      <a:endParaRPr lang="ru-RU" sz="11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6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ККС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ККС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Карагандажылусбыт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Кар.обл.</a:t>
                      </a:r>
                      <a:endParaRPr lang="ru-RU" sz="11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ЭнергоПоток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Турк.обл.</a:t>
                      </a:r>
                      <a:endParaRPr lang="ru-RU" sz="11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Самрук </a:t>
                      </a:r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Самрук </a:t>
                      </a:r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Алматыэнергосбыт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г.Алматы</a:t>
                      </a:r>
                      <a:endParaRPr lang="ru-RU" sz="11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МАЭК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МаэКазатомпром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Манг.обл.</a:t>
                      </a:r>
                      <a:endParaRPr lang="ru-RU" sz="11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ТАТЭК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Жетысуэнерготрейд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Алм.обл.</a:t>
                      </a:r>
                      <a:endParaRPr lang="ru-RU" sz="11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Энергосистема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Актобеэнергоснаб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Акт.обл.</a:t>
                      </a:r>
                      <a:endParaRPr lang="ru-RU" sz="11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Кызылординская РЭК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Шиели Жарыгы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Кыз.обл.</a:t>
                      </a:r>
                      <a:endParaRPr lang="ru-RU" sz="11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ВК РЭК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Шыгысэнергтрейд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ВКО</a:t>
                      </a:r>
                      <a:endParaRPr lang="ru-RU" sz="11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0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Жамбылские </a:t>
                      </a:r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электрические 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Жамбылжарык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энергосауда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Жамб.обл.</a:t>
                      </a:r>
                      <a:endParaRPr lang="ru-RU" sz="11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Батысэнергоресурс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ЗКО</a:t>
                      </a:r>
                      <a:endParaRPr lang="ru-RU" sz="11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Атырауэнергосату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Атыр.обл.</a:t>
                      </a:r>
                      <a:endParaRPr lang="ru-RU" sz="11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Костанайэнергоцентр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Кост.обл</a:t>
                      </a:r>
                      <a:endParaRPr lang="ru-RU" sz="11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5806869" y="611454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рынке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доминируют ЭСО,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входящие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состав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вертикально-интегрированных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компаний</a:t>
            </a:r>
          </a:p>
        </p:txBody>
      </p:sp>
      <p:sp>
        <p:nvSpPr>
          <p:cNvPr id="58" name="Прямоугольник 22"/>
          <p:cNvSpPr>
            <a:spLocks noChangeArrowheads="1"/>
          </p:cNvSpPr>
          <p:nvPr/>
        </p:nvSpPr>
        <p:spPr bwMode="auto">
          <a:xfrm>
            <a:off x="4247095" y="2706569"/>
            <a:ext cx="16610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alt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Квазигосударственные компании</a:t>
            </a:r>
            <a:endParaRPr lang="ru-RU" altLang="ru-RU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172294" y="3441246"/>
            <a:ext cx="1022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1119"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91119"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Частные компании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9" y="2866602"/>
            <a:ext cx="1616676" cy="161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0" y="16880"/>
            <a:ext cx="11960123" cy="5022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СХЕМЫ РЕАЛИЗАЦИИ ЭЛЕКТРИЧЕСКОЙ ЭНЕРГИИ </a:t>
            </a:r>
          </a:p>
        </p:txBody>
      </p:sp>
      <p:sp>
        <p:nvSpPr>
          <p:cNvPr id="2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23</a:t>
            </a:fld>
            <a:endParaRPr lang="ru-RU" sz="18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-7853" y="518108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96000" y="1611377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697053" y="1539369"/>
            <a:ext cx="864096" cy="55979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АТЭЦ-2</a:t>
            </a:r>
          </a:p>
          <a:p>
            <a:pPr algn="ct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54027" y="1539369"/>
            <a:ext cx="1099010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ЭГРЭС-1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05165" y="1539369"/>
            <a:ext cx="1099230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СТАНЦИИ</a:t>
            </a:r>
          </a:p>
          <a:p>
            <a:pPr algn="ct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8327" y="1002752"/>
            <a:ext cx="4561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Действующая схема реализации электроэнергии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47042" y="3331433"/>
            <a:ext cx="1043660" cy="57606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ЭСО (Доминант) 80% рынка</a:t>
            </a:r>
          </a:p>
          <a:p>
            <a:pPr algn="ct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40343" y="4635713"/>
            <a:ext cx="720080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Юр. лица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902984" y="1017071"/>
            <a:ext cx="4587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Предлагаемая схема реализации электроэнергии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928372" y="3327909"/>
            <a:ext cx="840691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ЭСО</a:t>
            </a:r>
          </a:p>
          <a:p>
            <a:pPr algn="ct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337013" y="2115433"/>
            <a:ext cx="0" cy="265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841069" y="2099161"/>
            <a:ext cx="0" cy="265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325310" y="2369405"/>
            <a:ext cx="512990" cy="10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956003" y="3313795"/>
            <a:ext cx="840691" cy="576064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ЭСО</a:t>
            </a:r>
          </a:p>
          <a:p>
            <a:pPr algn="ct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068091" y="2115433"/>
            <a:ext cx="0" cy="265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068091" y="2368395"/>
            <a:ext cx="412938" cy="959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646651" y="2363783"/>
            <a:ext cx="412938" cy="959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904965" y="2115433"/>
            <a:ext cx="0" cy="26525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1472917" y="2374531"/>
            <a:ext cx="432048" cy="94876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4223308" y="2604925"/>
            <a:ext cx="1041732" cy="518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ТОРГОВАЯ ПЛОЩАДКА </a:t>
            </a:r>
            <a:endParaRPr lang="ru-RU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2181517" y="3920666"/>
            <a:ext cx="0" cy="265252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1700384" y="4185919"/>
            <a:ext cx="480911" cy="449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457108" y="3906474"/>
            <a:ext cx="0" cy="265252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2975975" y="4171727"/>
            <a:ext cx="480911" cy="449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2218709" y="4628742"/>
            <a:ext cx="912958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Физ. лица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284559" y="4626646"/>
            <a:ext cx="720080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Юр. лица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2481029" y="3915633"/>
            <a:ext cx="0" cy="7058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067320" y="4128349"/>
            <a:ext cx="842506" cy="256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ограничен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237432" y="2690468"/>
            <a:ext cx="830659" cy="2652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ограничен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3756620" y="3914718"/>
            <a:ext cx="0" cy="714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2838699" y="4015602"/>
            <a:ext cx="1600322" cy="507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Публичный договор. Отсутствует механизм смены ЭСО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80122" y="5402100"/>
            <a:ext cx="5024966" cy="116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ПРОБЛЕМНЫЙ ВОПРОС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Ограниченный доступ для новой ЭСО к производимым объемам электростанций.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механизма смены ЭСО для розничного потребителя.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329254" y="1595848"/>
            <a:ext cx="1099010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СТАНЦИИ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574697" y="4692192"/>
            <a:ext cx="720080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Юр. лица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505220" y="3257803"/>
            <a:ext cx="840691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ЭСО</a:t>
            </a:r>
          </a:p>
          <a:p>
            <a:pPr algn="ct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623889" y="2603959"/>
            <a:ext cx="3322174" cy="4920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ТОРГОВАЯ ПЛОЩАДКА 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366785" y="4685221"/>
            <a:ext cx="912958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Физ. лица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586913" y="5401820"/>
            <a:ext cx="4995487" cy="116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РЕКОМЕНДАЦИЯ: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Поэтапный переход на торговлю электроэнергией на торговой площадке АО «КОРЭМ».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правил смены ЭСО для розничного потребителя по опыту Германии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8570864" y="1586779"/>
            <a:ext cx="1099010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СТАНЦИИ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9818915" y="1583000"/>
            <a:ext cx="1099010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СТАНЦИИ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7905318" y="2986780"/>
            <a:ext cx="0" cy="265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8841422" y="2977711"/>
            <a:ext cx="0" cy="265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9705518" y="2973932"/>
            <a:ext cx="0" cy="265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0569614" y="2964000"/>
            <a:ext cx="0" cy="265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Скругленный прямоугольник 78"/>
          <p:cNvSpPr/>
          <p:nvPr/>
        </p:nvSpPr>
        <p:spPr>
          <a:xfrm>
            <a:off x="8395570" y="3257803"/>
            <a:ext cx="840691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ЭСО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9282014" y="3245754"/>
            <a:ext cx="840691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ЭСО</a:t>
            </a:r>
          </a:p>
          <a:p>
            <a:pPr algn="ct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0174678" y="3255355"/>
            <a:ext cx="840691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ЭСО</a:t>
            </a:r>
          </a:p>
          <a:p>
            <a:pPr algn="ctr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9368624" y="4677575"/>
            <a:ext cx="720080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Юр. лица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0160712" y="4670604"/>
            <a:ext cx="912958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Физ. лица</a:t>
            </a:r>
          </a:p>
        </p:txBody>
      </p:sp>
      <p:cxnSp>
        <p:nvCxnSpPr>
          <p:cNvPr id="84" name="Прямая соединительная линия 83"/>
          <p:cNvCxnSpPr>
            <a:stCxn id="69" idx="2"/>
            <a:endCxn id="68" idx="0"/>
          </p:cNvCxnSpPr>
          <p:nvPr/>
        </p:nvCxnSpPr>
        <p:spPr>
          <a:xfrm>
            <a:off x="7925565" y="3833868"/>
            <a:ext cx="9172" cy="85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8799047" y="3820664"/>
            <a:ext cx="9172" cy="85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9719492" y="3819758"/>
            <a:ext cx="9172" cy="85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10585850" y="3827298"/>
            <a:ext cx="9172" cy="85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68" idx="0"/>
            <a:endCxn id="79" idx="2"/>
          </p:cNvCxnSpPr>
          <p:nvPr/>
        </p:nvCxnSpPr>
        <p:spPr>
          <a:xfrm flipV="1">
            <a:off x="7934737" y="3833868"/>
            <a:ext cx="881178" cy="85832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8844387" y="3819758"/>
            <a:ext cx="881178" cy="85832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9693720" y="3826897"/>
            <a:ext cx="881178" cy="85832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83" idx="0"/>
            <a:endCxn id="80" idx="2"/>
          </p:cNvCxnSpPr>
          <p:nvPr/>
        </p:nvCxnSpPr>
        <p:spPr>
          <a:xfrm flipH="1" flipV="1">
            <a:off x="9702359" y="3821818"/>
            <a:ext cx="914832" cy="84878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 flipV="1">
            <a:off x="8795320" y="3829127"/>
            <a:ext cx="914832" cy="84878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 flipV="1">
            <a:off x="7901628" y="3848707"/>
            <a:ext cx="914832" cy="84878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7776198" y="4027391"/>
            <a:ext cx="2937432" cy="429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ДОГОВОР</a:t>
            </a:r>
            <a:b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СМЕНЫ ЭСО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2148640" y="2636913"/>
            <a:ext cx="1887931" cy="4864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прямым договорам</a:t>
            </a: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7878759" y="2159064"/>
            <a:ext cx="0" cy="43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9120369" y="2159064"/>
            <a:ext cx="0" cy="43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10351834" y="2162843"/>
            <a:ext cx="0" cy="43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484394" y="2115434"/>
            <a:ext cx="0" cy="489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 flipV="1">
            <a:off x="1502167" y="3903973"/>
            <a:ext cx="961734" cy="73174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5D6A7448-9D88-48E8-9CC6-2A88CAA5E3C3}"/>
              </a:ext>
            </a:extLst>
          </p:cNvPr>
          <p:cNvSpPr txBox="1"/>
          <p:nvPr/>
        </p:nvSpPr>
        <p:spPr>
          <a:xfrm>
            <a:off x="5025424" y="648541"/>
            <a:ext cx="212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г. Нур-Султан</a:t>
            </a:r>
          </a:p>
        </p:txBody>
      </p:sp>
    </p:spTree>
    <p:extLst>
      <p:ext uri="{BB962C8B-B14F-4D97-AF65-F5344CB8AC3E}">
        <p14:creationId xmlns:p14="http://schemas.microsoft.com/office/powerpoint/2010/main" val="15459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0" y="16880"/>
            <a:ext cx="11960123" cy="5022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МЕЖДУНАРОДНЫЙ ОПЫТ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-7853" y="518108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9200160" y="6210378"/>
            <a:ext cx="288032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072505" y="3026158"/>
            <a:ext cx="2188504" cy="34846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 Narrow" panose="020B060602020203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825407" y="3015138"/>
            <a:ext cx="2275450" cy="379893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 Narrow" panose="020B0606020202030204" pitchFamily="34" charset="0"/>
            </a:endParaRPr>
          </a:p>
        </p:txBody>
      </p:sp>
      <p:cxnSp>
        <p:nvCxnSpPr>
          <p:cNvPr id="105" name="Прямая со стрелкой 104"/>
          <p:cNvCxnSpPr>
            <a:endCxn id="104" idx="1"/>
          </p:cNvCxnSpPr>
          <p:nvPr/>
        </p:nvCxnSpPr>
        <p:spPr>
          <a:xfrm>
            <a:off x="5275541" y="3199530"/>
            <a:ext cx="2549866" cy="5555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825407" y="3016186"/>
            <a:ext cx="227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Прежний поставщик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8265932" y="4234936"/>
            <a:ext cx="1750727" cy="782181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 Narrow" panose="020B060602020203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292756" y="4301137"/>
            <a:ext cx="173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Новый 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поставщик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2967629" y="4316469"/>
            <a:ext cx="2329055" cy="8285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 Narrow" panose="020B0606020202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678768" y="3388428"/>
            <a:ext cx="284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latin typeface="Arial Narrow" panose="020B0606020202030204" pitchFamily="34" charset="0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На интернет сайте </a:t>
            </a:r>
            <a:r>
              <a:rPr lang="en-US" u="sng" dirty="0"/>
              <a:t>www.check24.net </a:t>
            </a:r>
            <a:r>
              <a:rPr lang="ru-RU" dirty="0"/>
              <a:t>сравнивает цены поставщиков, действующих в регионе</a:t>
            </a:r>
          </a:p>
        </p:txBody>
      </p:sp>
      <p:cxnSp>
        <p:nvCxnSpPr>
          <p:cNvPr id="111" name="Прямая со стрелкой 110"/>
          <p:cNvCxnSpPr/>
          <p:nvPr/>
        </p:nvCxnSpPr>
        <p:spPr>
          <a:xfrm>
            <a:off x="5491996" y="4506338"/>
            <a:ext cx="271185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583612" y="3828497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</a:rPr>
              <a:t>Подает заявку на заключение договора*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(телефон, интернет, офис поставщика)</a:t>
            </a:r>
          </a:p>
        </p:txBody>
      </p:sp>
      <p:cxnSp>
        <p:nvCxnSpPr>
          <p:cNvPr id="113" name="Прямая со стрелкой 112"/>
          <p:cNvCxnSpPr/>
          <p:nvPr/>
        </p:nvCxnSpPr>
        <p:spPr>
          <a:xfrm flipH="1">
            <a:off x="5514414" y="4325505"/>
            <a:ext cx="2662615" cy="257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344612" y="4506390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dirty="0">
                <a:latin typeface="Arial Narrow" panose="020B0606020202030204" pitchFamily="34" charset="0"/>
              </a:rPr>
              <a:t>Подтверждает заявку и направляет договор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Arial Narrow" panose="020B0606020202030204" pitchFamily="34" charset="0"/>
              </a:rPr>
              <a:t>Уведомляет о дате смены поставщика</a:t>
            </a:r>
          </a:p>
        </p:txBody>
      </p:sp>
      <p:cxnSp>
        <p:nvCxnSpPr>
          <p:cNvPr id="115" name="Прямая соединительная линия 114"/>
          <p:cNvCxnSpPr>
            <a:stCxn id="109" idx="0"/>
            <a:endCxn id="109" idx="2"/>
          </p:cNvCxnSpPr>
          <p:nvPr/>
        </p:nvCxnSpPr>
        <p:spPr>
          <a:xfrm>
            <a:off x="4132156" y="4316469"/>
            <a:ext cx="0" cy="828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2954781" y="4735263"/>
            <a:ext cx="2341903" cy="8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917888" y="426753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ЭСО 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932327" y="4720434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ЭСО 3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096737" y="428778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ЭСО 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073378" y="4719418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ЭСО 4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2944833" y="4891285"/>
            <a:ext cx="1172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22,9 центов/</a:t>
            </a:r>
            <a:r>
              <a:rPr lang="ru-RU" sz="1200" dirty="0" err="1">
                <a:latin typeface="Arial Narrow" panose="020B0606020202030204" pitchFamily="34" charset="0"/>
              </a:rPr>
              <a:t>кВтч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910446" y="4474070"/>
            <a:ext cx="1172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24,9 центов/</a:t>
            </a:r>
            <a:r>
              <a:rPr lang="ru-RU" sz="1200" dirty="0" err="1">
                <a:latin typeface="Arial Narrow" panose="020B0606020202030204" pitchFamily="34" charset="0"/>
              </a:rPr>
              <a:t>кВтч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095983" y="4869108"/>
            <a:ext cx="14184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25,9 центов/</a:t>
            </a:r>
            <a:r>
              <a:rPr lang="ru-RU" sz="1200" dirty="0" err="1">
                <a:latin typeface="Arial Narrow" panose="020B0606020202030204" pitchFamily="34" charset="0"/>
              </a:rPr>
              <a:t>кВтч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053617" y="4473424"/>
            <a:ext cx="1172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19,5 центов/</a:t>
            </a:r>
            <a:r>
              <a:rPr lang="ru-RU" sz="1200" dirty="0" err="1">
                <a:latin typeface="Arial Narrow" panose="020B0606020202030204" pitchFamily="34" charset="0"/>
              </a:rPr>
              <a:t>кВтч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125" name="Прямая со стрелкой 124"/>
          <p:cNvCxnSpPr/>
          <p:nvPr/>
        </p:nvCxnSpPr>
        <p:spPr>
          <a:xfrm flipV="1">
            <a:off x="8484708" y="3452364"/>
            <a:ext cx="0" cy="7214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484709" y="3461233"/>
            <a:ext cx="175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</a:rPr>
              <a:t>Расторгает договор потребителя с прежним поставщиком**</a:t>
            </a:r>
          </a:p>
        </p:txBody>
      </p:sp>
      <p:cxnSp>
        <p:nvCxnSpPr>
          <p:cNvPr id="127" name="Прямая со стрелкой 126"/>
          <p:cNvCxnSpPr/>
          <p:nvPr/>
        </p:nvCxnSpPr>
        <p:spPr>
          <a:xfrm>
            <a:off x="3721639" y="3420666"/>
            <a:ext cx="0" cy="68728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4585609" y="417376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˅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97711" y="5422585"/>
            <a:ext cx="105888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 Если договор заключен вне офиса (по телефону, по интернет связи) потребитель вправе отказаться от смены поставщика в течении 14 дней.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** В случае необходимости, потребитель вправе самостоятельно направить отказ от поставки э/э прежнему поставщику.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***”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Экономия при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эжегодной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смене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поставщикадо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25%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057974" y="2998165"/>
            <a:ext cx="216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Потребитель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156529" y="2524222"/>
            <a:ext cx="6401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ПОРЯДОК СМЕНЫ ПОСТАВЩИКА ПОТРЕБИТЕЛЕМ В ГЕРМАНИИ: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882476" y="4051081"/>
            <a:ext cx="2568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Интернет сайт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ru-RU" sz="1200" dirty="0">
                <a:latin typeface="Arial Narrow" panose="020B0606020202030204" pitchFamily="34" charset="0"/>
              </a:rPr>
              <a:t>по поиску выгодных ц</a:t>
            </a:r>
            <a:r>
              <a:rPr lang="kk-KZ" sz="1200" dirty="0">
                <a:latin typeface="Arial Narrow" panose="020B0606020202030204" pitchFamily="34" charset="0"/>
              </a:rPr>
              <a:t>ен 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2161299" y="1170238"/>
            <a:ext cx="8671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685800"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1990-х годов произошло отделение конкурентных видов деятельности от монопольных организаций с целью создания и развития конкуренции.</a:t>
            </a:r>
          </a:p>
          <a:p>
            <a:pPr marL="285750" indent="-285750" algn="just" defTabSz="68580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оптовом рынке рыночное ценообразование с развитой биржевой торговлей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(EPEX, Nord Pool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др.) </a:t>
            </a:r>
          </a:p>
          <a:p>
            <a:pPr marL="285750" indent="-285750" algn="just" defTabSz="68580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Постепенная отмена ценового регулирования на розничном рынке (в Германии с 2007 года).</a:t>
            </a:r>
          </a:p>
          <a:p>
            <a:pPr marL="285750" indent="-285750" algn="just" defTabSz="68580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Увеличилось количество розничных поставщиков и уменьшились рыночные доли прежних монополистов. </a:t>
            </a:r>
          </a:p>
          <a:p>
            <a:pPr marL="285750" indent="-285750" algn="just" defTabSz="68580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Обеспечена возможность сменяемости поставщиков (8% в Норвегии, 7,5% в Италии, 15-25% в Великобритании)</a:t>
            </a: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70" y="1219207"/>
            <a:ext cx="1060133" cy="619505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844" y="3072020"/>
            <a:ext cx="1084813" cy="613568"/>
          </a:xfrm>
          <a:prstGeom prst="rect">
            <a:avLst/>
          </a:prstGeom>
        </p:spPr>
      </p:pic>
      <p:cxnSp>
        <p:nvCxnSpPr>
          <p:cNvPr id="136" name="Прямая соединительная линия 135"/>
          <p:cNvCxnSpPr/>
          <p:nvPr/>
        </p:nvCxnSpPr>
        <p:spPr>
          <a:xfrm>
            <a:off x="1085613" y="2496647"/>
            <a:ext cx="8269154" cy="16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V="1">
            <a:off x="1093844" y="2858763"/>
            <a:ext cx="8269154" cy="10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1054253" y="1057325"/>
            <a:ext cx="8300514" cy="5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1060897" y="729272"/>
            <a:ext cx="8269154" cy="12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1054253" y="745113"/>
            <a:ext cx="7708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РЫНКИ ЭЛЕКТРОЭНЕРГИИ ЕВРОПЕЙСКОГО СОЮЗА И ИНЫХ ЗАРУБЕЖНЫХ СТРАН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297711" y="6230965"/>
            <a:ext cx="901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Затраты на покупку электроэнергии странах ЕС и Великобритании составляет </a:t>
            </a:r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до 10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общих</a:t>
            </a:r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затратах домохозяйства (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Household Budget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).   </a:t>
            </a:r>
          </a:p>
        </p:txBody>
      </p:sp>
      <p:sp>
        <p:nvSpPr>
          <p:cNvPr id="14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24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524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101600" y="16880"/>
            <a:ext cx="11960123" cy="5022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РЫНОК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КОММУНАЛЬНО-БЫТОВОГО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УГЛЯ</a:t>
            </a:r>
          </a:p>
        </p:txBody>
      </p:sp>
      <p:sp>
        <p:nvSpPr>
          <p:cNvPr id="2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25</a:t>
            </a:fld>
            <a:endParaRPr lang="ru-RU" sz="18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-7853" y="518108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1321" y="1170393"/>
            <a:ext cx="2711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ПЕРВИЧНАЯ 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УГЛЯ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4" name="Диаграмма 53"/>
          <p:cNvGraphicFramePr>
            <a:graphicFrameLocks/>
          </p:cNvGraphicFramePr>
          <p:nvPr>
            <p:extLst/>
          </p:nvPr>
        </p:nvGraphicFramePr>
        <p:xfrm>
          <a:off x="3316933" y="1649570"/>
          <a:ext cx="3942144" cy="327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3889257" y="1095686"/>
            <a:ext cx="270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ОПТОВАЯ РЕАЛИЗАЦИЯ УГЛЯ (ПОСРЕДНИКИ)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89526" y="1104686"/>
            <a:ext cx="3348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ЛОКАЛЬНЫЕ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ОПТОВО-РОЗНИЧНЫЕ 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РЫНКИ УГЛЯ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7272475" y="2071941"/>
            <a:ext cx="2953159" cy="2247937"/>
            <a:chOff x="5326025" y="1209735"/>
            <a:chExt cx="2664297" cy="2307242"/>
          </a:xfrm>
        </p:grpSpPr>
        <p:graphicFrame>
          <p:nvGraphicFramePr>
            <p:cNvPr id="58" name="Диаграмма 57"/>
            <p:cNvGraphicFramePr>
              <a:graphicFrameLocks/>
            </p:cNvGraphicFramePr>
            <p:nvPr>
              <p:extLst/>
            </p:nvPr>
          </p:nvGraphicFramePr>
          <p:xfrm>
            <a:off x="5326025" y="1209735"/>
            <a:ext cx="2664297" cy="23072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9" name="TextBox 58"/>
            <p:cNvSpPr txBox="1"/>
            <p:nvPr/>
          </p:nvSpPr>
          <p:spPr>
            <a:xfrm>
              <a:off x="5843419" y="2119842"/>
              <a:ext cx="1703678" cy="663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105 субъектов оптово-розничной реализации угля </a:t>
              </a:r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255438" y="4793611"/>
            <a:ext cx="304809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высококонцентрированный </a:t>
            </a:r>
            <a:r>
              <a:rPr lang="kk-K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16 субъектов, 4 субъекта занимают 89% рыночной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превышение предложения над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спросом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18560" y="4767665"/>
            <a:ext cx="3844779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«скрытая»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аффилированность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угледобывающих компаний с оптовыми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поставщиками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63% объема коммунально-бытового угля приобретается на товарных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биржах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высокая наценка 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уголь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197507" y="4793611"/>
            <a:ext cx="307369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умеренно-концентрированные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рынки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доступ к ресурсам угледобывающих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718721" y="2078848"/>
            <a:ext cx="13538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kk-K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</a:t>
            </a:r>
            <a:r>
              <a:rPr lang="kk-K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</a:t>
            </a:r>
            <a:r>
              <a:rPr lang="kk-KZ" sz="1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тенге/тонна</a:t>
            </a:r>
            <a:r>
              <a:rPr lang="kk-KZ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435767" y="1902591"/>
            <a:ext cx="12414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kk-K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kk-K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</a:t>
            </a:r>
          </a:p>
          <a:p>
            <a:pPr algn="ctr"/>
            <a:r>
              <a:rPr lang="kk-KZ" sz="1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kk-KZ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енге/тонна</a:t>
            </a:r>
            <a:endParaRPr lang="kk-KZ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Наценка</a:t>
            </a:r>
            <a:r>
              <a:rPr lang="kk-K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90%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587444" y="1972778"/>
            <a:ext cx="152831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kk-K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</a:t>
            </a:r>
          </a:p>
          <a:p>
            <a:pPr algn="ctr"/>
            <a:r>
              <a:rPr lang="kk-KZ" sz="1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kk-KZ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енге/тонна</a:t>
            </a:r>
            <a:endParaRPr lang="kk-KZ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kk-KZ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доставки</a:t>
            </a:r>
            <a:r>
              <a:rPr lang="kk-KZ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kk-KZ" sz="1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Наценка</a:t>
            </a:r>
            <a:r>
              <a:rPr lang="kk-K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30%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708595" y="3127931"/>
            <a:ext cx="1353128" cy="30777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НАСЕЛЕНИЕ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0" name="Диаграмма 69"/>
          <p:cNvGraphicFramePr>
            <a:graphicFrameLocks/>
          </p:cNvGraphicFramePr>
          <p:nvPr>
            <p:extLst/>
          </p:nvPr>
        </p:nvGraphicFramePr>
        <p:xfrm>
          <a:off x="-217684" y="1845517"/>
          <a:ext cx="3349361" cy="291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4" name="Стрелка вправо 73"/>
          <p:cNvSpPr/>
          <p:nvPr/>
        </p:nvSpPr>
        <p:spPr>
          <a:xfrm>
            <a:off x="3018268" y="2968427"/>
            <a:ext cx="883048" cy="72941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право 74"/>
          <p:cNvSpPr/>
          <p:nvPr/>
        </p:nvSpPr>
        <p:spPr>
          <a:xfrm>
            <a:off x="6774822" y="2936387"/>
            <a:ext cx="883048" cy="72941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право 75"/>
          <p:cNvSpPr/>
          <p:nvPr/>
        </p:nvSpPr>
        <p:spPr>
          <a:xfrm>
            <a:off x="9833918" y="2917114"/>
            <a:ext cx="883048" cy="72941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101600" y="16880"/>
            <a:ext cx="11960123" cy="5022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БИРЖЕВАЯ ТОРГОВЛЯ КОММУНАЛЬНО-БЫТОВЫМ УГЛЕМ</a:t>
            </a:r>
          </a:p>
        </p:txBody>
      </p:sp>
      <p:sp>
        <p:nvSpPr>
          <p:cNvPr id="2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26</a:t>
            </a:fld>
            <a:endParaRPr lang="ru-RU" sz="18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-7853" y="518108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474987" y="5970142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33392" y="2860416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86634" y="780075"/>
            <a:ext cx="47429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FF3300"/>
                </a:solidFill>
                <a:latin typeface="Arial Narrow" panose="020B0606020202030204" pitchFamily="34" charset="0"/>
              </a:rPr>
              <a:t>ТЕКУЩАЯ СИТУАЦИЯ: </a:t>
            </a:r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ПРИМЕР БИРЖЕВОЙ ТОРГОВЛИ УГЛЯ МАРКИ Д «КАРАЖЫРА», ж/д ст. </a:t>
            </a:r>
            <a:r>
              <a:rPr lang="ru-RU" sz="800" b="1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Дегелен</a:t>
            </a:r>
            <a:endParaRPr lang="ru-RU" sz="800" b="1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/>
          </p:nvPr>
        </p:nvGraphicFramePr>
        <p:xfrm>
          <a:off x="2054735" y="1200240"/>
          <a:ext cx="7588298" cy="1962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97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3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87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5186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kk-KZ" sz="800" b="0" kern="1200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Клмент</a:t>
                      </a:r>
                      <a:r>
                        <a:rPr lang="kk-KZ" sz="800" b="0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800" b="0" kern="1200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брокера</a:t>
                      </a:r>
                      <a:endParaRPr lang="kk-KZ" sz="800" b="0" kern="1200" dirty="0" smtClean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kk-KZ" sz="800" b="0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kk-KZ" sz="800" b="0" kern="1200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Продавец</a:t>
                      </a:r>
                      <a:r>
                        <a:rPr lang="kk-KZ" sz="800" b="0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800" b="0" kern="120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800" b="0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Брокер</a:t>
                      </a:r>
                      <a:endParaRPr lang="ru-RU" sz="800" b="0" kern="120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 Narrow" panose="020B0606020202030204" pitchFamily="34" charset="0"/>
                        </a:rPr>
                        <a:t>Время подачи заявки на продажу </a:t>
                      </a:r>
                      <a:endParaRPr lang="ru-RU" sz="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Arial Narrow" panose="020B0606020202030204" pitchFamily="34" charset="0"/>
                        </a:rPr>
                        <a:t>Цена, тенге</a:t>
                      </a:r>
                    </a:p>
                    <a:p>
                      <a:endParaRPr lang="ru-RU" sz="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 Narrow" panose="020B0606020202030204" pitchFamily="34" charset="0"/>
                        </a:rPr>
                        <a:t>Объем продажи, тонн</a:t>
                      </a:r>
                      <a:endParaRPr lang="ru-RU" sz="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 Narrow" panose="020B0606020202030204" pitchFamily="34" charset="0"/>
                        </a:rPr>
                        <a:t>Объем покупки, тонн</a:t>
                      </a:r>
                      <a:endParaRPr lang="ru-RU" sz="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Цена, тенге</a:t>
                      </a:r>
                      <a:endParaRPr lang="ru-RU" sz="800" b="0" kern="120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 Narrow" panose="020B0606020202030204" pitchFamily="34" charset="0"/>
                        </a:rPr>
                        <a:t>Время подачи заявок на покупку </a:t>
                      </a:r>
                      <a:endParaRPr lang="ru-RU" sz="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" b="0" dirty="0" smtClean="0">
                          <a:latin typeface="Arial Narrow" panose="020B0606020202030204" pitchFamily="34" charset="0"/>
                        </a:rPr>
                        <a:t>Брокер</a:t>
                      </a:r>
                      <a:endParaRPr lang="ru-RU" sz="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 Narrow" panose="020B0606020202030204" pitchFamily="34" charset="0"/>
                        </a:rPr>
                        <a:t>Клиент брокера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Arial Narrow" panose="020B0606020202030204" pitchFamily="34" charset="0"/>
                        </a:rPr>
                        <a:t>(Покупатель)</a:t>
                      </a:r>
                      <a:endParaRPr lang="ru-RU" sz="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8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АО «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Каражыра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»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ТОО «Альта и К»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17:04:06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3 350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566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 000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51 000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3 350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17:29:00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" dirty="0" smtClean="0">
                          <a:latin typeface="Arial Narrow" panose="020B0606020202030204" pitchFamily="34" charset="0"/>
                        </a:rPr>
                        <a:t>ТОО 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«Алтын и К»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ТОО «</a:t>
                      </a:r>
                      <a:r>
                        <a:rPr lang="ru-RU" sz="800" dirty="0" err="1" smtClean="0">
                          <a:latin typeface="Arial Narrow" panose="020B0606020202030204" pitchFamily="34" charset="0"/>
                        </a:rPr>
                        <a:t>Эйдос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 Narrow" panose="020B0606020202030204" pitchFamily="34" charset="0"/>
                        </a:rPr>
                        <a:t>Комир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» 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087"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515 000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70 000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3 350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17:29:00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" dirty="0" smtClean="0">
                          <a:latin typeface="Arial Narrow" panose="020B0606020202030204" pitchFamily="34" charset="0"/>
                        </a:rPr>
                        <a:t>ТОО 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«Алтын и К»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ТОО «ТК </a:t>
                      </a:r>
                      <a:r>
                        <a:rPr lang="ru-RU" sz="800" dirty="0" err="1" smtClean="0">
                          <a:latin typeface="Arial Narrow" panose="020B0606020202030204" pitchFamily="34" charset="0"/>
                        </a:rPr>
                        <a:t>Багира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»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087"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445 000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111 000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3 350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17:29:00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" dirty="0" smtClean="0">
                          <a:latin typeface="Arial Narrow" panose="020B0606020202030204" pitchFamily="34" charset="0"/>
                        </a:rPr>
                        <a:t>ТОО 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«Алтын и К»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ТОО «</a:t>
                      </a:r>
                      <a:r>
                        <a:rPr lang="ru-RU" sz="800" dirty="0" err="1" smtClean="0">
                          <a:latin typeface="Arial Narrow" panose="020B0606020202030204" pitchFamily="34" charset="0"/>
                        </a:rPr>
                        <a:t>Жигер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-СТ»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087"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334 000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55 000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3 350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17:29:00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" dirty="0" smtClean="0">
                          <a:latin typeface="Arial Narrow" panose="020B0606020202030204" pitchFamily="34" charset="0"/>
                        </a:rPr>
                        <a:t>ТОО 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«Алтын и К»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ТОО «</a:t>
                      </a:r>
                      <a:r>
                        <a:rPr lang="ru-RU" sz="800" dirty="0" err="1" smtClean="0">
                          <a:latin typeface="Arial Narrow" panose="020B0606020202030204" pitchFamily="34" charset="0"/>
                        </a:rPr>
                        <a:t>Real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 Narrow" panose="020B0606020202030204" pitchFamily="34" charset="0"/>
                        </a:rPr>
                        <a:t>Trade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 05»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087"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279 000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72 000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3 350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17:29:00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" dirty="0" smtClean="0">
                          <a:latin typeface="Arial Narrow" panose="020B0606020202030204" pitchFamily="34" charset="0"/>
                        </a:rPr>
                        <a:t>ТОО 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«Алтын и К»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ТОО «</a:t>
                      </a:r>
                      <a:r>
                        <a:rPr lang="ru-RU" sz="800" dirty="0" err="1" smtClean="0">
                          <a:latin typeface="Arial Narrow" panose="020B0606020202030204" pitchFamily="34" charset="0"/>
                        </a:rPr>
                        <a:t>Alma-Ata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 Narrow" panose="020B0606020202030204" pitchFamily="34" charset="0"/>
                        </a:rPr>
                        <a:t>Trade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087"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207 000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207 000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3 350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17:29:00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" dirty="0" smtClean="0">
                          <a:latin typeface="Arial Narrow" panose="020B0606020202030204" pitchFamily="34" charset="0"/>
                        </a:rPr>
                        <a:t>ТОО 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«Алтын и К»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ТОО «</a:t>
                      </a:r>
                      <a:r>
                        <a:rPr lang="ru-RU" sz="800" dirty="0" err="1" smtClean="0">
                          <a:latin typeface="Arial Narrow" panose="020B0606020202030204" pitchFamily="34" charset="0"/>
                        </a:rPr>
                        <a:t>Халык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 Narrow" panose="020B0606020202030204" pitchFamily="34" charset="0"/>
                        </a:rPr>
                        <a:t>Комир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21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ОСТАТОК</a:t>
                      </a:r>
                      <a:endParaRPr lang="ru-RU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ru-RU" sz="8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411091" y="6525263"/>
            <a:ext cx="5277197" cy="215444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РИСКИ ДЛЯ ПОСРЕДНИЧЕСКИХ ЗВЕНЬЕВ В СЛУЧАЕ ЗАКУПА УГЛЯ ИМИ ПО БОЛЕЕ ВЫСОКИМ ЦЕНАМ НА ТОРГАХ</a:t>
            </a:r>
            <a:endParaRPr lang="ru-RU" sz="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3467" y="991974"/>
            <a:ext cx="46910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Arial Narrow" panose="020B0606020202030204" pitchFamily="34" charset="0"/>
              </a:rPr>
              <a:t>РЕЖИМ ТОРГОВЛИ: </a:t>
            </a:r>
            <a:r>
              <a:rPr lang="ru-RU" sz="800" b="1" dirty="0">
                <a:latin typeface="Arial Narrow" panose="020B0606020202030204" pitchFamily="34" charset="0"/>
              </a:rPr>
              <a:t>ДВОЙНОЙ ВСТРЕЧНЫЙ АУКЦИОН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4987" y="3171960"/>
            <a:ext cx="6757913" cy="5078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КАРТЕЛЬНОГО СГОВОРА</a:t>
            </a:r>
            <a:r>
              <a:rPr lang="ru-RU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БИРЖЕВОЙ ЛОТ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объеме </a:t>
            </a:r>
            <a:r>
              <a: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566 000 тонн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угля при одномоментной подачи заявок на покупку угля автоматически распределён по заявкам покупки </a:t>
            </a:r>
            <a:r>
              <a: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ОСТАТКА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496778" y="4441254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246860" y="644514"/>
            <a:ext cx="1671169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Покупка угля осуществляется </a:t>
            </a:r>
          </a:p>
          <a:p>
            <a:pPr algn="ctr"/>
            <a:r>
              <a: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одного брокера: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643033" y="1859515"/>
            <a:ext cx="161146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Конкуренция между оптовыми поставщиками исключена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915546" y="765545"/>
            <a:ext cx="142648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9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Объявления</a:t>
            </a:r>
            <a:r>
              <a:rPr lang="kk-KZ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kk-KZ" sz="9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торгах</a:t>
            </a:r>
            <a:endParaRPr lang="kk-KZ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kk-KZ" sz="9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размещается</a:t>
            </a:r>
            <a:endParaRPr lang="ru-RU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054736" y="3639390"/>
            <a:ext cx="7732647" cy="27129"/>
          </a:xfrm>
          <a:prstGeom prst="line">
            <a:avLst/>
          </a:prstGeom>
          <a:ln>
            <a:solidFill>
              <a:srgbClr val="007D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628787" y="5778740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47728" y="3933056"/>
            <a:ext cx="4464496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Длительность торгов</a:t>
            </a:r>
            <a:r>
              <a:rPr lang="kk-KZ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 </a:t>
            </a:r>
            <a:r>
              <a:rPr lang="kk-KZ" sz="9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сессии</a:t>
            </a:r>
            <a:r>
              <a:rPr lang="kk-KZ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лота 10 минут  с 9:00 по12:00/с 15:00 по18:00</a:t>
            </a:r>
          </a:p>
          <a:p>
            <a:pPr algn="ctr"/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размер лота </a:t>
            </a:r>
            <a:r>
              <a:rPr lang="en-US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max-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 тонн</a:t>
            </a: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/>
          </p:nvPr>
        </p:nvGraphicFramePr>
        <p:xfrm>
          <a:off x="2090539" y="4265386"/>
          <a:ext cx="7588298" cy="220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93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99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83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987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kk-KZ" sz="800" b="0" kern="1200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Клмент</a:t>
                      </a:r>
                      <a:r>
                        <a:rPr lang="kk-KZ" sz="800" b="0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800" b="0" kern="1200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брокера</a:t>
                      </a:r>
                      <a:endParaRPr lang="kk-KZ" sz="800" b="0" kern="1200" dirty="0" smtClean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kk-KZ" sz="800" b="0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kk-KZ" sz="800" b="0" kern="1200" dirty="0" err="1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Продавец</a:t>
                      </a:r>
                      <a:r>
                        <a:rPr lang="kk-KZ" sz="800" b="0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800" b="0" kern="120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800" b="0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Брокер</a:t>
                      </a:r>
                      <a:endParaRPr lang="ru-RU" sz="800" b="0" kern="120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 Narrow" panose="020B0606020202030204" pitchFamily="34" charset="0"/>
                        </a:rPr>
                        <a:t>Время подачи заявки на продажу </a:t>
                      </a:r>
                      <a:endParaRPr lang="ru-RU" sz="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Arial Narrow" panose="020B0606020202030204" pitchFamily="34" charset="0"/>
                        </a:rPr>
                        <a:t>Цена, тенге</a:t>
                      </a:r>
                    </a:p>
                    <a:p>
                      <a:endParaRPr lang="ru-RU" sz="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 Narrow" panose="020B0606020202030204" pitchFamily="34" charset="0"/>
                        </a:rPr>
                        <a:t>Объем продажи, тонн</a:t>
                      </a:r>
                      <a:endParaRPr lang="ru-RU" sz="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 Narrow" panose="020B0606020202030204" pitchFamily="34" charset="0"/>
                        </a:rPr>
                        <a:t>Объем покупки, тонн</a:t>
                      </a:r>
                      <a:endParaRPr lang="ru-RU" sz="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Цена, тенге</a:t>
                      </a:r>
                      <a:endParaRPr lang="ru-RU" sz="800" b="0" kern="120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 Narrow" panose="020B0606020202030204" pitchFamily="34" charset="0"/>
                        </a:rPr>
                        <a:t>Время подачи заявок на покупку </a:t>
                      </a:r>
                      <a:endParaRPr lang="ru-RU" sz="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" b="0" dirty="0" smtClean="0">
                          <a:latin typeface="Arial Narrow" panose="020B0606020202030204" pitchFamily="34" charset="0"/>
                        </a:rPr>
                        <a:t>Брокер</a:t>
                      </a:r>
                      <a:endParaRPr lang="ru-RU" sz="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 Narrow" panose="020B0606020202030204" pitchFamily="34" charset="0"/>
                        </a:rPr>
                        <a:t>Клиент брокера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Arial Narrow" panose="020B0606020202030204" pitchFamily="34" charset="0"/>
                        </a:rPr>
                        <a:t>(Покупатель)</a:t>
                      </a:r>
                      <a:endParaRPr lang="ru-RU" sz="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7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АО «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Каражыра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»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ТОО</a:t>
                      </a:r>
                      <a:r>
                        <a:rPr lang="kk-KZ" sz="8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kk-KZ" sz="800" kern="1200" baseline="0" dirty="0" err="1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Альта</a:t>
                      </a:r>
                      <a:r>
                        <a:rPr lang="kk-KZ" sz="8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К»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10.01.03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3 350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2 000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51 000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3 350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10:06:20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ТОО «Алтын и К»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ТОО «</a:t>
                      </a:r>
                      <a:r>
                        <a:rPr lang="ru-RU" sz="800" dirty="0" err="1" smtClean="0">
                          <a:latin typeface="Arial Narrow" panose="020B0606020202030204" pitchFamily="34" charset="0"/>
                        </a:rPr>
                        <a:t>Эйдос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 Narrow" panose="020B0606020202030204" pitchFamily="34" charset="0"/>
                        </a:rPr>
                        <a:t>Комир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8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273"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500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10:07:17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Розничный поставщик № 1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73"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3 600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10:08:09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Розничный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поставщик № 2 </a:t>
                      </a:r>
                      <a:endParaRPr lang="ru-RU" sz="8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273">
                <a:tc gridSpan="10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ТОРГОВАЯ</a:t>
                      </a:r>
                      <a:r>
                        <a:rPr lang="ru-RU" sz="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 СЕССИЯ ПО ЛОТУ ЗАКРЫТА В 10.10.03,</a:t>
                      </a:r>
                      <a:r>
                        <a:rPr lang="ru-RU" sz="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baseline="0" dirty="0" smtClean="0">
                          <a:solidFill>
                            <a:srgbClr val="00B0F0"/>
                          </a:solidFill>
                          <a:latin typeface="Arial Narrow" panose="020B0606020202030204" pitchFamily="34" charset="0"/>
                        </a:rPr>
                        <a:t>ПОБЕДИТЕЛЬ  - РОЗНИЧНЫЙ ПОСТАВЩИК №2</a:t>
                      </a:r>
                      <a:endParaRPr lang="ru-RU" sz="800" dirty="0">
                        <a:solidFill>
                          <a:srgbClr val="00B0F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7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АО «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Каражыра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»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ТОО</a:t>
                      </a:r>
                      <a:r>
                        <a:rPr lang="kk-KZ" sz="8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kk-KZ" sz="800" kern="1200" baseline="0" dirty="0" err="1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Альта</a:t>
                      </a:r>
                      <a:r>
                        <a:rPr lang="kk-KZ" sz="8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К»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10:11.10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3 350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2 000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2000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3 350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10:12.05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Розничный поставщик № 3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273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51 000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4 500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10:14:45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ТОО «Алтын и К»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ТОО «</a:t>
                      </a:r>
                      <a:r>
                        <a:rPr lang="ru-RU" sz="800" dirty="0" err="1" smtClean="0">
                          <a:latin typeface="Arial Narrow" panose="020B0606020202030204" pitchFamily="34" charset="0"/>
                        </a:rPr>
                        <a:t>Эйдос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 Narrow" panose="020B0606020202030204" pitchFamily="34" charset="0"/>
                        </a:rPr>
                        <a:t>Комир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8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273"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rgbClr val="FF33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FF33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rgbClr val="FF33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700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10:15.20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Розничный поставщик № 4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450">
                <a:tc gridSpan="10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ТОРГОВАЯ</a:t>
                      </a:r>
                      <a:r>
                        <a:rPr lang="ru-RU" sz="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 СЕССИЯ ПО ЛОТУ ЗАКРЫТА В 10.21.10,</a:t>
                      </a:r>
                      <a:r>
                        <a:rPr lang="ru-RU" sz="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baseline="0" dirty="0" smtClean="0">
                          <a:solidFill>
                            <a:srgbClr val="00B0F0"/>
                          </a:solidFill>
                          <a:latin typeface="Arial Narrow" panose="020B0606020202030204" pitchFamily="34" charset="0"/>
                        </a:rPr>
                        <a:t>ПОБЕДИТЕЛЬ - РОЗНИЧНЫЙ ПОСТАВЩИК №4</a:t>
                      </a:r>
                      <a:endParaRPr lang="ru-RU" sz="800" kern="1200" dirty="0">
                        <a:solidFill>
                          <a:srgbClr val="00B0F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800" kern="1200" dirty="0">
                        <a:solidFill>
                          <a:srgbClr val="FF33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>
                        <a:solidFill>
                          <a:srgbClr val="FF33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800" kern="1200" dirty="0">
                        <a:solidFill>
                          <a:srgbClr val="FF33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800" kern="1200" dirty="0">
                        <a:solidFill>
                          <a:srgbClr val="FF33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800" kern="1200" dirty="0">
                        <a:solidFill>
                          <a:srgbClr val="FF33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>
                        <a:solidFill>
                          <a:srgbClr val="FF33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 smtClean="0">
                        <a:solidFill>
                          <a:srgbClr val="FF33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 smtClean="0">
                        <a:solidFill>
                          <a:srgbClr val="FF33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 smtClean="0">
                        <a:solidFill>
                          <a:srgbClr val="FF33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41" name="Прямая со стрелкой 40"/>
          <p:cNvCxnSpPr/>
          <p:nvPr/>
        </p:nvCxnSpPr>
        <p:spPr>
          <a:xfrm flipV="1">
            <a:off x="6960096" y="4480571"/>
            <a:ext cx="0" cy="161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090540" y="3674603"/>
            <a:ext cx="148518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Объявления о торгах на сайте биржи за несколько дней до их проведения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575720" y="3645025"/>
            <a:ext cx="45196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2C5EFE"/>
                </a:solidFill>
                <a:latin typeface="Arial Narrow" panose="020B0606020202030204" pitchFamily="34" charset="0"/>
              </a:rPr>
              <a:t> </a:t>
            </a:r>
            <a:r>
              <a:rPr lang="ru-RU" sz="900" b="1" dirty="0">
                <a:solidFill>
                  <a:srgbClr val="00B050"/>
                </a:solidFill>
                <a:latin typeface="Arial Narrow" panose="020B0606020202030204" pitchFamily="34" charset="0"/>
              </a:rPr>
              <a:t>ПРЕДЛАГАЕМЫЙ</a:t>
            </a:r>
            <a:r>
              <a:rPr lang="ru-RU" sz="8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800" b="1" dirty="0">
                <a:latin typeface="Arial Narrow" panose="020B0606020202030204" pitchFamily="34" charset="0"/>
              </a:rPr>
              <a:t>ПРИМЕР БИРЖЕВОЙ ТОРГОВЛИ УГЛЯ МАРКИ Д «КАРАЖЫРА», ж/д ст. </a:t>
            </a:r>
            <a:r>
              <a:rPr lang="ru-RU" sz="800" b="1" dirty="0" err="1">
                <a:latin typeface="Arial Narrow" panose="020B0606020202030204" pitchFamily="34" charset="0"/>
              </a:rPr>
              <a:t>Дегелен</a:t>
            </a:r>
            <a:endParaRPr lang="ru-RU" sz="800" b="1" dirty="0">
              <a:latin typeface="Arial Narrow" panose="020B0606020202030204" pitchFamily="34" charset="0"/>
            </a:endParaRPr>
          </a:p>
          <a:p>
            <a:pPr algn="ctr"/>
            <a:r>
              <a:rPr lang="ru-RU" sz="800" dirty="0">
                <a:latin typeface="Arial Narrow" panose="020B0606020202030204" pitchFamily="34" charset="0"/>
              </a:rPr>
              <a:t>РЕЖИМ ТОРГОВЛИ: </a:t>
            </a:r>
            <a:r>
              <a:rPr lang="ru-RU" sz="800" b="1" dirty="0">
                <a:latin typeface="Arial Narrow" panose="020B0606020202030204" pitchFamily="34" charset="0"/>
              </a:rPr>
              <a:t>ДВОЙНОЙ ВСТРЕЧНЫЙ АУКЦИОН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432573" y="3743852"/>
            <a:ext cx="2239345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Покупка несколькими участниками  через одного брокера в торговой сессии исключена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6195006" y="5175193"/>
            <a:ext cx="0" cy="150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6195006" y="4941168"/>
            <a:ext cx="0" cy="150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5087888" y="1803289"/>
            <a:ext cx="432048" cy="1081835"/>
            <a:chOff x="3563888" y="1803288"/>
            <a:chExt cx="432048" cy="1081835"/>
          </a:xfrm>
        </p:grpSpPr>
        <p:cxnSp>
          <p:nvCxnSpPr>
            <p:cNvPr id="48" name="Прямая со стрелкой 47"/>
            <p:cNvCxnSpPr/>
            <p:nvPr/>
          </p:nvCxnSpPr>
          <p:spPr>
            <a:xfrm>
              <a:off x="3995936" y="1820109"/>
              <a:ext cx="0" cy="10650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3563888" y="1820109"/>
              <a:ext cx="43204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563888" y="1803288"/>
              <a:ext cx="0" cy="1682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1" name="Прямоугольник 50"/>
          <p:cNvSpPr/>
          <p:nvPr/>
        </p:nvSpPr>
        <p:spPr>
          <a:xfrm>
            <a:off x="9993309" y="4696720"/>
            <a:ext cx="206841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 к торгам для розничных </a:t>
            </a:r>
            <a:r>
              <a:rPr lang="ru-RU" sz="1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оставщиков</a:t>
            </a:r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брокера 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6195006" y="5819233"/>
            <a:ext cx="0" cy="150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6195006" y="6000779"/>
            <a:ext cx="0" cy="150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Левая фигурная скобка 67"/>
          <p:cNvSpPr/>
          <p:nvPr/>
        </p:nvSpPr>
        <p:spPr>
          <a:xfrm>
            <a:off x="1919537" y="4718252"/>
            <a:ext cx="171003" cy="8709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Левая фигурная скобка 68"/>
          <p:cNvSpPr/>
          <p:nvPr/>
        </p:nvSpPr>
        <p:spPr>
          <a:xfrm>
            <a:off x="1968269" y="5589240"/>
            <a:ext cx="86466" cy="9087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92711" y="4989037"/>
            <a:ext cx="1489293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ЛОТ № 1 10 мин.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40046" y="5847031"/>
            <a:ext cx="1407894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ЛОТ № 2 10 мин.</a:t>
            </a:r>
          </a:p>
        </p:txBody>
      </p:sp>
      <p:sp>
        <p:nvSpPr>
          <p:cNvPr id="73" name="Овал 72"/>
          <p:cNvSpPr/>
          <p:nvPr/>
        </p:nvSpPr>
        <p:spPr>
          <a:xfrm>
            <a:off x="3719736" y="400506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7" name="Овал 76"/>
          <p:cNvSpPr/>
          <p:nvPr/>
        </p:nvSpPr>
        <p:spPr>
          <a:xfrm>
            <a:off x="1913514" y="3694708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8" name="Овал 77"/>
          <p:cNvSpPr/>
          <p:nvPr/>
        </p:nvSpPr>
        <p:spPr>
          <a:xfrm>
            <a:off x="8233401" y="3805149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9" name="Овал 78"/>
          <p:cNvSpPr/>
          <p:nvPr/>
        </p:nvSpPr>
        <p:spPr>
          <a:xfrm>
            <a:off x="9696400" y="472514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993309" y="5535803"/>
            <a:ext cx="164978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Антимонопольный</a:t>
            </a:r>
            <a:endParaRPr 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</a:p>
        </p:txBody>
      </p:sp>
      <p:sp>
        <p:nvSpPr>
          <p:cNvPr id="81" name="Овал 80"/>
          <p:cNvSpPr/>
          <p:nvPr/>
        </p:nvSpPr>
        <p:spPr>
          <a:xfrm>
            <a:off x="9696400" y="558924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190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0" y="142852"/>
            <a:ext cx="12192000" cy="546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ЖЕЛЕЗНОДОРОЖНЫЕ ГРУЗОВЫЕ ПЕРЕВОЗКИ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(модели реформирования)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V="1">
            <a:off x="0" y="714356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Группа 154"/>
          <p:cNvGrpSpPr/>
          <p:nvPr/>
        </p:nvGrpSpPr>
        <p:grpSpPr>
          <a:xfrm>
            <a:off x="190459" y="785795"/>
            <a:ext cx="4381488" cy="1165033"/>
            <a:chOff x="142844" y="1428736"/>
            <a:chExt cx="3286116" cy="1165033"/>
          </a:xfrm>
        </p:grpSpPr>
        <p:sp>
          <p:nvSpPr>
            <p:cNvPr id="108" name="Левая фигурная скобка 107"/>
            <p:cNvSpPr/>
            <p:nvPr/>
          </p:nvSpPr>
          <p:spPr>
            <a:xfrm rot="5400000">
              <a:off x="1643042" y="714356"/>
              <a:ext cx="357190" cy="2643206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642910" y="1428736"/>
              <a:ext cx="235745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B050"/>
                  </a:solidFill>
                </a:rPr>
                <a:t>Американская</a:t>
              </a:r>
              <a:endParaRPr lang="ru-RU" b="1" dirty="0">
                <a:solidFill>
                  <a:srgbClr val="00B050"/>
                </a:solidFill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142844" y="2285992"/>
              <a:ext cx="32861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/>
                <a:t>Дорога и тяга едины </a:t>
              </a:r>
            </a:p>
          </p:txBody>
        </p:sp>
      </p:grpSp>
      <p:sp>
        <p:nvSpPr>
          <p:cNvPr id="113" name="Прямоугольник 112"/>
          <p:cNvSpPr/>
          <p:nvPr/>
        </p:nvSpPr>
        <p:spPr>
          <a:xfrm>
            <a:off x="7715261" y="1571612"/>
            <a:ext cx="4286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Неполное </a:t>
            </a:r>
          </a:p>
          <a:p>
            <a:pPr algn="ctr"/>
            <a:r>
              <a:rPr lang="ru-RU" sz="1400" b="1" dirty="0" smtClean="0"/>
              <a:t>вертикальное разделение </a:t>
            </a:r>
          </a:p>
        </p:txBody>
      </p:sp>
      <p:grpSp>
        <p:nvGrpSpPr>
          <p:cNvPr id="156" name="Группа 155"/>
          <p:cNvGrpSpPr/>
          <p:nvPr/>
        </p:nvGrpSpPr>
        <p:grpSpPr>
          <a:xfrm>
            <a:off x="4571989" y="785794"/>
            <a:ext cx="6858048" cy="1309038"/>
            <a:chOff x="3428992" y="1428736"/>
            <a:chExt cx="5143536" cy="1309038"/>
          </a:xfrm>
        </p:grpSpPr>
        <p:sp>
          <p:nvSpPr>
            <p:cNvPr id="109" name="Левая фигурная скобка 108"/>
            <p:cNvSpPr/>
            <p:nvPr/>
          </p:nvSpPr>
          <p:spPr>
            <a:xfrm rot="5400000">
              <a:off x="5929322" y="-428652"/>
              <a:ext cx="357190" cy="4929222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5143504" y="1428736"/>
              <a:ext cx="235745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B050"/>
                  </a:solidFill>
                </a:rPr>
                <a:t>Европейская</a:t>
              </a:r>
              <a:r>
                <a:rPr lang="ru-RU" b="1" dirty="0" smtClean="0">
                  <a:solidFill>
                    <a:srgbClr val="00B050"/>
                  </a:solidFill>
                </a:rPr>
                <a:t> </a:t>
              </a:r>
              <a:endParaRPr lang="ru-RU" b="1" dirty="0">
                <a:solidFill>
                  <a:srgbClr val="00B050"/>
                </a:solidFill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3428992" y="2214554"/>
              <a:ext cx="27860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/>
                <a:t>Полное</a:t>
              </a:r>
            </a:p>
            <a:p>
              <a:pPr algn="ctr"/>
              <a:r>
                <a:rPr lang="ru-RU" sz="1400" b="1" dirty="0" smtClean="0"/>
                <a:t>вертикальное разделение</a:t>
              </a: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761963" y="2214554"/>
            <a:ext cx="3333773" cy="2143140"/>
            <a:chOff x="571472" y="3071810"/>
            <a:chExt cx="2500330" cy="2143140"/>
          </a:xfrm>
          <a:solidFill>
            <a:schemeClr val="bg1"/>
          </a:solidFill>
        </p:grpSpPr>
        <p:sp>
          <p:nvSpPr>
            <p:cNvPr id="121" name="Прямоугольник 120"/>
            <p:cNvSpPr/>
            <p:nvPr/>
          </p:nvSpPr>
          <p:spPr>
            <a:xfrm>
              <a:off x="571472" y="3071810"/>
              <a:ext cx="642942" cy="21431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1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1500166" y="3071810"/>
              <a:ext cx="642942" cy="21431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2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2428860" y="3071810"/>
              <a:ext cx="642942" cy="21431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3</a:t>
              </a: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604" y="4429132"/>
              <a:ext cx="515278" cy="7143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7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4429132"/>
              <a:ext cx="515278" cy="7143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8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0298" y="4429132"/>
              <a:ext cx="515278" cy="7143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3143248"/>
              <a:ext cx="518963" cy="6429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4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3143248"/>
              <a:ext cx="518963" cy="6429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298" y="3143248"/>
              <a:ext cx="518963" cy="6429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3" name="Группа 152"/>
          <p:cNvGrpSpPr/>
          <p:nvPr/>
        </p:nvGrpSpPr>
        <p:grpSpPr>
          <a:xfrm>
            <a:off x="4857741" y="2143116"/>
            <a:ext cx="2952771" cy="2214578"/>
            <a:chOff x="3643306" y="3000372"/>
            <a:chExt cx="2214578" cy="2214578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3643306" y="3000372"/>
              <a:ext cx="642942" cy="12858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4429124" y="3000372"/>
              <a:ext cx="642942" cy="12858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5214942" y="3000372"/>
              <a:ext cx="642942" cy="12858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3</a:t>
              </a:r>
            </a:p>
          </p:txBody>
        </p:sp>
        <p:grpSp>
          <p:nvGrpSpPr>
            <p:cNvPr id="141" name="Группа 140"/>
            <p:cNvGrpSpPr/>
            <p:nvPr/>
          </p:nvGrpSpPr>
          <p:grpSpPr>
            <a:xfrm>
              <a:off x="3643306" y="4357694"/>
              <a:ext cx="2214578" cy="857256"/>
              <a:chOff x="3643306" y="4429132"/>
              <a:chExt cx="2214578" cy="857256"/>
            </a:xfrm>
          </p:grpSpPr>
          <p:sp>
            <p:nvSpPr>
              <p:cNvPr id="131" name="Прямоугольник 130"/>
              <p:cNvSpPr/>
              <p:nvPr/>
            </p:nvSpPr>
            <p:spPr>
              <a:xfrm>
                <a:off x="3643306" y="4429132"/>
                <a:ext cx="2214578" cy="85725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1400" b="1" dirty="0" smtClean="0">
                    <a:solidFill>
                      <a:schemeClr val="bg1"/>
                    </a:solidFill>
                  </a:rPr>
                  <a:t>Инфраструктурная</a:t>
                </a:r>
              </a:p>
              <a:p>
                <a:pPr algn="r"/>
                <a:r>
                  <a:rPr lang="ru-RU" sz="1400" b="1" dirty="0" smtClean="0">
                    <a:solidFill>
                      <a:schemeClr val="bg1"/>
                    </a:solidFill>
                  </a:rPr>
                  <a:t> компания</a:t>
                </a:r>
              </a:p>
            </p:txBody>
          </p:sp>
          <p:pic>
            <p:nvPicPr>
              <p:cNvPr id="139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714744" y="4500570"/>
                <a:ext cx="515278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46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14744" y="3071810"/>
              <a:ext cx="51896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0562" y="3071810"/>
              <a:ext cx="51896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8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6380" y="3071810"/>
              <a:ext cx="51896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4" name="Группа 153"/>
          <p:cNvGrpSpPr/>
          <p:nvPr/>
        </p:nvGrpSpPr>
        <p:grpSpPr>
          <a:xfrm>
            <a:off x="8477267" y="2143116"/>
            <a:ext cx="2952771" cy="2214578"/>
            <a:chOff x="6357950" y="3000372"/>
            <a:chExt cx="2214578" cy="2214578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6357950" y="3000372"/>
              <a:ext cx="642942" cy="142876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7143768" y="3000372"/>
              <a:ext cx="642942" cy="12858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7929586" y="3000372"/>
              <a:ext cx="642942" cy="12858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2</a:t>
              </a:r>
            </a:p>
          </p:txBody>
        </p:sp>
        <p:grpSp>
          <p:nvGrpSpPr>
            <p:cNvPr id="143" name="Группа 142"/>
            <p:cNvGrpSpPr/>
            <p:nvPr/>
          </p:nvGrpSpPr>
          <p:grpSpPr>
            <a:xfrm>
              <a:off x="6357950" y="4357694"/>
              <a:ext cx="2214578" cy="857256"/>
              <a:chOff x="6357950" y="4429132"/>
              <a:chExt cx="2214578" cy="857256"/>
            </a:xfrm>
          </p:grpSpPr>
          <p:sp>
            <p:nvSpPr>
              <p:cNvPr id="136" name="Прямоугольник 135"/>
              <p:cNvSpPr/>
              <p:nvPr/>
            </p:nvSpPr>
            <p:spPr>
              <a:xfrm>
                <a:off x="6357950" y="4429132"/>
                <a:ext cx="2214578" cy="85725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1400" b="1" dirty="0" smtClean="0">
                    <a:solidFill>
                      <a:schemeClr val="bg1"/>
                    </a:solidFill>
                  </a:rPr>
                  <a:t>Вертикально-</a:t>
                </a:r>
              </a:p>
              <a:p>
                <a:pPr algn="r"/>
                <a:r>
                  <a:rPr lang="ru-RU" sz="1400" b="1" dirty="0" smtClean="0">
                    <a:solidFill>
                      <a:schemeClr val="bg1"/>
                    </a:solidFill>
                  </a:rPr>
                  <a:t>интегрированная </a:t>
                </a:r>
              </a:p>
              <a:p>
                <a:pPr algn="r"/>
                <a:r>
                  <a:rPr lang="ru-RU" sz="1400" b="1" dirty="0" smtClean="0">
                    <a:solidFill>
                      <a:schemeClr val="bg1"/>
                    </a:solidFill>
                  </a:rPr>
                  <a:t>компания</a:t>
                </a:r>
              </a:p>
            </p:txBody>
          </p:sp>
          <p:pic>
            <p:nvPicPr>
              <p:cNvPr id="140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29388" y="4500570"/>
                <a:ext cx="515278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49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388" y="3071810"/>
              <a:ext cx="51896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0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1024" y="3071810"/>
              <a:ext cx="51896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1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15206" y="3071810"/>
              <a:ext cx="51896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0" name="Группа 169"/>
          <p:cNvGrpSpPr/>
          <p:nvPr/>
        </p:nvGrpSpPr>
        <p:grpSpPr>
          <a:xfrm>
            <a:off x="190459" y="5000612"/>
            <a:ext cx="11620539" cy="1857388"/>
            <a:chOff x="428596" y="4572008"/>
            <a:chExt cx="8715404" cy="1857388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2357422" y="4572008"/>
              <a:ext cx="5072098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2"/>
                  </a:solidFill>
                </a:rPr>
                <a:t>ЭФФЕКТ РЕФОРМИРОВАНИЯ</a:t>
              </a:r>
              <a:endParaRPr lang="ru-RU" sz="28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60" name="Группа 159"/>
            <p:cNvGrpSpPr/>
            <p:nvPr/>
          </p:nvGrpSpPr>
          <p:grpSpPr>
            <a:xfrm>
              <a:off x="428596" y="5143512"/>
              <a:ext cx="3000396" cy="1285884"/>
              <a:chOff x="2071670" y="5214950"/>
              <a:chExt cx="3000396" cy="1285884"/>
            </a:xfrm>
          </p:grpSpPr>
          <p:sp>
            <p:nvSpPr>
              <p:cNvPr id="158" name="Прямоугольник 157"/>
              <p:cNvSpPr/>
              <p:nvPr/>
            </p:nvSpPr>
            <p:spPr>
              <a:xfrm>
                <a:off x="2143108" y="5929330"/>
                <a:ext cx="2928958" cy="5715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2"/>
                    </a:solidFill>
                  </a:rPr>
                  <a:t>Производительность </a:t>
                </a:r>
              </a:p>
              <a:p>
                <a:pPr algn="ctr"/>
                <a:endParaRPr lang="ru-RU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59" name="Прямоугольник 158"/>
              <p:cNvSpPr/>
              <p:nvPr/>
            </p:nvSpPr>
            <p:spPr>
              <a:xfrm>
                <a:off x="2071670" y="5214950"/>
                <a:ext cx="3000396" cy="7858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smtClean="0">
                    <a:solidFill>
                      <a:srgbClr val="00B050"/>
                    </a:solidFill>
                  </a:rPr>
                  <a:t>+ 80 %</a:t>
                </a:r>
                <a:endParaRPr lang="ru-RU" sz="40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61" name="Группа 160"/>
            <p:cNvGrpSpPr/>
            <p:nvPr/>
          </p:nvGrpSpPr>
          <p:grpSpPr>
            <a:xfrm>
              <a:off x="3286116" y="5143512"/>
              <a:ext cx="3000396" cy="1285884"/>
              <a:chOff x="2071670" y="5214950"/>
              <a:chExt cx="3000396" cy="1285884"/>
            </a:xfrm>
          </p:grpSpPr>
          <p:sp>
            <p:nvSpPr>
              <p:cNvPr id="162" name="Прямоугольник 161"/>
              <p:cNvSpPr/>
              <p:nvPr/>
            </p:nvSpPr>
            <p:spPr>
              <a:xfrm>
                <a:off x="2071670" y="5715016"/>
                <a:ext cx="3000396" cy="7858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2"/>
                    </a:solidFill>
                  </a:rPr>
                  <a:t>Пассажирооборот</a:t>
                </a:r>
                <a:endParaRPr lang="ru-RU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3" name="Прямоугольник 162"/>
              <p:cNvSpPr/>
              <p:nvPr/>
            </p:nvSpPr>
            <p:spPr>
              <a:xfrm>
                <a:off x="2071670" y="5214950"/>
                <a:ext cx="3000396" cy="7858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smtClean="0">
                    <a:solidFill>
                      <a:srgbClr val="00B050"/>
                    </a:solidFill>
                  </a:rPr>
                  <a:t>+ 18 %</a:t>
                </a:r>
                <a:endParaRPr lang="ru-RU" sz="40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67" name="Группа 166"/>
            <p:cNvGrpSpPr/>
            <p:nvPr/>
          </p:nvGrpSpPr>
          <p:grpSpPr>
            <a:xfrm>
              <a:off x="6143604" y="5072074"/>
              <a:ext cx="3000396" cy="1357322"/>
              <a:chOff x="2071670" y="5214950"/>
              <a:chExt cx="3000396" cy="1357322"/>
            </a:xfrm>
          </p:grpSpPr>
          <p:sp>
            <p:nvSpPr>
              <p:cNvPr id="168" name="Прямоугольник 167"/>
              <p:cNvSpPr/>
              <p:nvPr/>
            </p:nvSpPr>
            <p:spPr>
              <a:xfrm>
                <a:off x="2071670" y="5786454"/>
                <a:ext cx="3000396" cy="7858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2"/>
                    </a:solidFill>
                  </a:rPr>
                  <a:t>Производственные активы</a:t>
                </a:r>
                <a:endParaRPr lang="ru-RU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9" name="Прямоугольник 168"/>
              <p:cNvSpPr/>
              <p:nvPr/>
            </p:nvSpPr>
            <p:spPr>
              <a:xfrm>
                <a:off x="2071670" y="5214950"/>
                <a:ext cx="3000396" cy="7858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smtClean="0">
                    <a:solidFill>
                      <a:srgbClr val="00B050"/>
                    </a:solidFill>
                  </a:rPr>
                  <a:t>+ 19 %</a:t>
                </a:r>
                <a:endParaRPr lang="ru-RU" sz="4000" b="1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172" name="Прямоугольник 171"/>
          <p:cNvSpPr/>
          <p:nvPr/>
        </p:nvSpPr>
        <p:spPr>
          <a:xfrm>
            <a:off x="761963" y="4500570"/>
            <a:ext cx="3238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США, Канада, Мексика, </a:t>
            </a:r>
          </a:p>
          <a:p>
            <a:pPr algn="ctr"/>
            <a:r>
              <a:rPr lang="ru-RU" sz="1400" dirty="0" smtClean="0"/>
              <a:t>Бразилия, Аргентина, Япония</a:t>
            </a:r>
            <a:endParaRPr lang="ru-RU" sz="1400" dirty="0"/>
          </a:p>
        </p:txBody>
      </p:sp>
      <p:sp>
        <p:nvSpPr>
          <p:cNvPr id="173" name="Прямоугольник 172"/>
          <p:cNvSpPr/>
          <p:nvPr/>
        </p:nvSpPr>
        <p:spPr>
          <a:xfrm>
            <a:off x="8407000" y="4500570"/>
            <a:ext cx="3210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Германия (39%), Франция (17%), </a:t>
            </a:r>
          </a:p>
          <a:p>
            <a:pPr algn="ctr"/>
            <a:r>
              <a:rPr lang="ru-RU" sz="1400" dirty="0" smtClean="0"/>
              <a:t>Чехия, Польша (30%), Казахстан (99%)</a:t>
            </a:r>
            <a:endParaRPr lang="ru-RU" sz="1400" dirty="0"/>
          </a:p>
        </p:txBody>
      </p:sp>
      <p:sp>
        <p:nvSpPr>
          <p:cNvPr id="174" name="Прямоугольник 173"/>
          <p:cNvSpPr/>
          <p:nvPr/>
        </p:nvSpPr>
        <p:spPr>
          <a:xfrm>
            <a:off x="4654361" y="4500570"/>
            <a:ext cx="3333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Великобритания, Голландия, </a:t>
            </a:r>
            <a:r>
              <a:rPr lang="en-US" sz="1400" dirty="0" smtClean="0"/>
              <a:t> </a:t>
            </a:r>
            <a:r>
              <a:rPr lang="ru-RU" sz="1400" dirty="0" smtClean="0"/>
              <a:t>Дания</a:t>
            </a:r>
            <a:endParaRPr lang="ru-RU" sz="1400" dirty="0"/>
          </a:p>
        </p:txBody>
      </p:sp>
      <p:sp>
        <p:nvSpPr>
          <p:cNvPr id="175" name="Прямоугольник 174"/>
          <p:cNvSpPr/>
          <p:nvPr/>
        </p:nvSpPr>
        <p:spPr>
          <a:xfrm>
            <a:off x="8422147" y="5250645"/>
            <a:ext cx="476253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*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571461" y="6643686"/>
            <a:ext cx="314327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tx1"/>
                </a:solidFill>
              </a:rPr>
              <a:t>* На примере Германии</a:t>
            </a:r>
            <a:endParaRPr lang="ru-RU" sz="1100" i="1" dirty="0">
              <a:solidFill>
                <a:schemeClr val="tx1"/>
              </a:solidFill>
            </a:endParaRPr>
          </a:p>
        </p:txBody>
      </p:sp>
      <p:sp>
        <p:nvSpPr>
          <p:cNvPr id="6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27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708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0" y="33249"/>
            <a:ext cx="12192000" cy="546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ЖЕЛЕЗНОДОРОЖНЫЕ ГРУЗОВЫЕ ПЕРЕВОЗКИ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V="1">
            <a:off x="0" y="581271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2476475" y="714356"/>
            <a:ext cx="7810555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2"/>
                </a:solidFill>
              </a:rPr>
              <a:t>ЭТАПЫ ДЕРЕГУЛИРОВАНИЯ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8871148" y="1285860"/>
            <a:ext cx="3170147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Доступ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частных перевозчиков (пилот)</a:t>
            </a:r>
          </a:p>
        </p:txBody>
      </p:sp>
      <p:grpSp>
        <p:nvGrpSpPr>
          <p:cNvPr id="183" name="Группа 182"/>
          <p:cNvGrpSpPr/>
          <p:nvPr/>
        </p:nvGrpSpPr>
        <p:grpSpPr>
          <a:xfrm>
            <a:off x="380960" y="1142985"/>
            <a:ext cx="11144328" cy="2229803"/>
            <a:chOff x="285752" y="1214422"/>
            <a:chExt cx="8358246" cy="2229803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928662" y="1214422"/>
              <a:ext cx="2734736" cy="5375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Закон «О железнодорожном транспорте»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285752" y="2714620"/>
              <a:ext cx="2399895" cy="4778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Выделение локомотивной </a:t>
              </a:r>
            </a:p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тяги и вагонов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2547179" y="2588140"/>
              <a:ext cx="837164" cy="836176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B050"/>
                  </a:solidFill>
                </a:rPr>
                <a:t>2002</a:t>
              </a:r>
              <a:endParaRPr lang="ru-RU" sz="1400" dirty="0"/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>
              <a:off x="1375150" y="1811691"/>
              <a:ext cx="2120816" cy="132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Прямоугольник 67"/>
            <p:cNvSpPr/>
            <p:nvPr/>
          </p:nvSpPr>
          <p:spPr>
            <a:xfrm>
              <a:off x="5965073" y="2787229"/>
              <a:ext cx="2678925" cy="4778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Создание национального перевозчика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Прямая соединительная линия 69"/>
            <p:cNvCxnSpPr>
              <a:stCxn id="63" idx="0"/>
              <a:endCxn id="69" idx="3"/>
            </p:cNvCxnSpPr>
            <p:nvPr/>
          </p:nvCxnSpPr>
          <p:spPr>
            <a:xfrm rot="5400000" flipH="1" flipV="1">
              <a:off x="5699518" y="2112769"/>
              <a:ext cx="429287" cy="56127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7" idx="6"/>
              <a:endCxn id="63" idx="2"/>
            </p:cNvCxnSpPr>
            <p:nvPr/>
          </p:nvCxnSpPr>
          <p:spPr>
            <a:xfrm>
              <a:off x="3384343" y="3006228"/>
              <a:ext cx="1830599" cy="1990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Овал 62"/>
            <p:cNvSpPr/>
            <p:nvPr/>
          </p:nvSpPr>
          <p:spPr>
            <a:xfrm>
              <a:off x="5214942" y="2608049"/>
              <a:ext cx="837164" cy="836176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B050"/>
                  </a:solidFill>
                </a:rPr>
                <a:t>2016</a:t>
              </a:r>
              <a:endParaRPr lang="ru-RU" sz="1400" dirty="0"/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1428760" y="1857364"/>
              <a:ext cx="2000264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i="1" dirty="0" smtClean="0">
                  <a:solidFill>
                    <a:srgbClr val="C00000"/>
                  </a:solidFill>
                </a:rPr>
                <a:t>Правовая основа доступа частных перевозчиков</a:t>
              </a:r>
            </a:p>
          </p:txBody>
        </p:sp>
        <p:cxnSp>
          <p:nvCxnSpPr>
            <p:cNvPr id="58" name="Прямая соединительная линия 57"/>
            <p:cNvCxnSpPr>
              <a:stCxn id="57" idx="0"/>
              <a:endCxn id="54" idx="3"/>
            </p:cNvCxnSpPr>
            <p:nvPr/>
          </p:nvCxnSpPr>
          <p:spPr>
            <a:xfrm rot="5400000" flipH="1" flipV="1">
              <a:off x="3051755" y="2021330"/>
              <a:ext cx="480816" cy="65280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Овал 53"/>
            <p:cNvSpPr/>
            <p:nvPr/>
          </p:nvSpPr>
          <p:spPr>
            <a:xfrm>
              <a:off x="3495965" y="1393603"/>
              <a:ext cx="837164" cy="836176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B050"/>
                  </a:solidFill>
                </a:rPr>
                <a:t>2001</a:t>
              </a:r>
              <a:endParaRPr lang="ru-RU" sz="1400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6072198" y="1465041"/>
              <a:ext cx="837164" cy="836176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B050"/>
                  </a:solidFill>
                </a:rPr>
                <a:t>2018</a:t>
              </a:r>
              <a:r>
                <a:rPr lang="en-US" sz="1400" dirty="0" smtClean="0"/>
                <a:t>0</a:t>
              </a:r>
              <a:endParaRPr lang="ru-RU" sz="1400" dirty="0"/>
            </a:p>
          </p:txBody>
        </p:sp>
        <p:cxnSp>
          <p:nvCxnSpPr>
            <p:cNvPr id="77" name="Прямая соединительная линия 76"/>
            <p:cNvCxnSpPr>
              <a:stCxn id="69" idx="6"/>
            </p:cNvCxnSpPr>
            <p:nvPr/>
          </p:nvCxnSpPr>
          <p:spPr>
            <a:xfrm>
              <a:off x="6909362" y="1883129"/>
              <a:ext cx="1734636" cy="1054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Группа 181"/>
          <p:cNvGrpSpPr/>
          <p:nvPr/>
        </p:nvGrpSpPr>
        <p:grpSpPr>
          <a:xfrm>
            <a:off x="285710" y="3429000"/>
            <a:ext cx="11620581" cy="3094988"/>
            <a:chOff x="142844" y="3643314"/>
            <a:chExt cx="8715436" cy="3094988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142844" y="5072074"/>
              <a:ext cx="2714644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МАГИСТРАЛЬНАЯ СЕТЬ  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1571604" y="3643314"/>
              <a:ext cx="5857916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u="sng" dirty="0" smtClean="0">
                  <a:solidFill>
                    <a:schemeClr val="tx2"/>
                  </a:solidFill>
                </a:rPr>
                <a:t>КОНКУРЕНТНАЯ МОДЕЛЬ РЫНКА</a:t>
              </a:r>
              <a:endParaRPr lang="ru-RU" sz="2800" b="1" u="sng" dirty="0">
                <a:solidFill>
                  <a:schemeClr val="tx2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786050" y="5072074"/>
              <a:ext cx="2071702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ПЕРЕВОЗКА</a:t>
              </a:r>
              <a:r>
                <a:rPr lang="ru-RU" b="1" dirty="0" smtClean="0"/>
                <a:t> </a:t>
              </a:r>
              <a:endParaRPr lang="ru-RU" b="1" dirty="0"/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737519" y="5429264"/>
              <a:ext cx="14249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100 %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2714612" y="5429264"/>
              <a:ext cx="6072230" cy="9286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&lt;   </a:t>
              </a:r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  <a:r>
                <a:rPr 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0</a:t>
              </a:r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 </a:t>
              </a:r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%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4857752" y="5072074"/>
              <a:ext cx="2071702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ЛОКОМОТИВ</a:t>
              </a:r>
              <a:endParaRPr lang="ru-RU" b="1" dirty="0"/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6786578" y="5072074"/>
              <a:ext cx="2071702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ВАГОНЫ</a:t>
              </a:r>
              <a:endParaRPr lang="ru-RU" b="1" dirty="0"/>
            </a:p>
          </p:txBody>
        </p:sp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7224" y="4068321"/>
              <a:ext cx="1143008" cy="117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86644" y="4286256"/>
              <a:ext cx="1072234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6380" y="4214818"/>
              <a:ext cx="1071570" cy="1005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5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7554" y="4286256"/>
              <a:ext cx="1000132" cy="91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5" name="Прямоугольник 164"/>
            <p:cNvSpPr/>
            <p:nvPr/>
          </p:nvSpPr>
          <p:spPr>
            <a:xfrm>
              <a:off x="3469203" y="6215082"/>
              <a:ext cx="66989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99</a:t>
              </a:r>
              <a:r>
                <a:rPr lang="ru-RU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%</a:t>
              </a:r>
              <a:endPara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5706623" y="6215082"/>
              <a:ext cx="8069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100</a:t>
              </a:r>
              <a:r>
                <a:rPr lang="ru-RU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%</a:t>
              </a:r>
              <a:endPara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7541170" y="6215082"/>
              <a:ext cx="66989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55</a:t>
              </a:r>
              <a:r>
                <a:rPr lang="ru-RU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%</a:t>
              </a:r>
              <a:endPara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848839" y="6215082"/>
              <a:ext cx="8069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100</a:t>
              </a:r>
              <a:r>
                <a:rPr lang="ru-RU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%</a:t>
              </a:r>
              <a:endPara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1785918" y="6286520"/>
              <a:ext cx="357190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75000"/>
                    </a:schemeClr>
                  </a:solidFill>
                </a:rPr>
                <a:t>*</a:t>
              </a:r>
              <a:endParaRPr lang="ru-RU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4214810" y="6286520"/>
              <a:ext cx="357190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75000"/>
                    </a:schemeClr>
                  </a:solidFill>
                </a:rPr>
                <a:t>*</a:t>
              </a:r>
              <a:endParaRPr lang="ru-RU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6572264" y="6286520"/>
              <a:ext cx="357190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75000"/>
                    </a:schemeClr>
                  </a:solidFill>
                </a:rPr>
                <a:t>*</a:t>
              </a:r>
              <a:endParaRPr lang="ru-RU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8286776" y="6286520"/>
              <a:ext cx="357190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75000"/>
                    </a:schemeClr>
                  </a:solidFill>
                </a:rPr>
                <a:t>*</a:t>
              </a:r>
              <a:endParaRPr lang="ru-RU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84" name="Прямоугольник 183"/>
          <p:cNvSpPr/>
          <p:nvPr/>
        </p:nvSpPr>
        <p:spPr>
          <a:xfrm>
            <a:off x="761963" y="6500834"/>
            <a:ext cx="3333773" cy="357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tx1"/>
                </a:solidFill>
              </a:rPr>
              <a:t>* Текущая рыночная доля</a:t>
            </a:r>
            <a:endParaRPr lang="ru-RU" sz="1100" i="1" dirty="0">
              <a:solidFill>
                <a:schemeClr val="tx1"/>
              </a:solidFill>
            </a:endParaRPr>
          </a:p>
        </p:txBody>
      </p:sp>
      <p:sp>
        <p:nvSpPr>
          <p:cNvPr id="4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28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555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1586676" y="6664327"/>
            <a:ext cx="614363" cy="193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3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endParaRPr lang="ru-RU" sz="1053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33156" y="691603"/>
            <a:ext cx="11967883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6005019" y="2513423"/>
            <a:ext cx="5665805" cy="3819272"/>
            <a:chOff x="4259773" y="1966922"/>
            <a:chExt cx="4249354" cy="2864455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259773" y="2189158"/>
              <a:ext cx="4208176" cy="2393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867" dirty="0">
                  <a:latin typeface="Century Gothic" panose="020B0502020202020204" pitchFamily="34" charset="0"/>
                  <a:ea typeface="Tahoma" pitchFamily="34" charset="0"/>
                </a:rPr>
                <a:t>Поручаю Правительству и Агентству в срок до 1 января 2022 года обеспечить </a:t>
              </a:r>
              <a:r>
                <a:rPr lang="ru-RU" sz="1867" b="1" dirty="0">
                  <a:latin typeface="Century Gothic" panose="020B0502020202020204" pitchFamily="34" charset="0"/>
                  <a:ea typeface="Tahoma" pitchFamily="34" charset="0"/>
                </a:rPr>
                <a:t>принятие законопроекта, направленного на решение основных проблем, мешающих честной конкуренции</a:t>
              </a:r>
              <a:r>
                <a:rPr lang="ru-RU" sz="1867" dirty="0">
                  <a:latin typeface="Century Gothic" panose="020B0502020202020204" pitchFamily="34" charset="0"/>
                  <a:ea typeface="Tahoma" pitchFamily="34" charset="0"/>
                </a:rPr>
                <a:t>.</a:t>
              </a:r>
            </a:p>
            <a:p>
              <a:pPr algn="just"/>
              <a:endParaRPr lang="ru-RU" sz="1467" dirty="0">
                <a:latin typeface="Century Gothic" panose="020B0502020202020204" pitchFamily="34" charset="0"/>
                <a:ea typeface="Tahoma" pitchFamily="34" charset="0"/>
              </a:endParaRPr>
            </a:p>
            <a:p>
              <a:pPr algn="just"/>
              <a:r>
                <a:rPr lang="ru-RU" sz="1867" dirty="0">
                  <a:latin typeface="Century Gothic" panose="020B0502020202020204" pitchFamily="34" charset="0"/>
                  <a:ea typeface="Tahoma" pitchFamily="34" charset="0"/>
                </a:rPr>
                <a:t>Упомянутый закон должен регулировать, в том числе, создание </a:t>
              </a:r>
              <a:r>
                <a:rPr lang="ru-RU" sz="1867" b="1" dirty="0">
                  <a:latin typeface="Century Gothic" panose="020B0502020202020204" pitchFamily="34" charset="0"/>
                  <a:ea typeface="Tahoma" pitchFamily="34" charset="0"/>
                </a:rPr>
                <a:t>равных условий </a:t>
              </a:r>
              <a:r>
                <a:rPr lang="ru-RU" sz="1867" dirty="0">
                  <a:latin typeface="Century Gothic" panose="020B0502020202020204" pitchFamily="34" charset="0"/>
                  <a:ea typeface="Tahoma" pitchFamily="34" charset="0"/>
                </a:rPr>
                <a:t>для субъектов рынка, </a:t>
              </a:r>
              <a:r>
                <a:rPr lang="ru-RU" sz="1867" b="1" dirty="0">
                  <a:latin typeface="Century Gothic" panose="020B0502020202020204" pitchFamily="34" charset="0"/>
                  <a:ea typeface="Tahoma" pitchFamily="34" charset="0"/>
                </a:rPr>
                <a:t>доступ</a:t>
              </a:r>
              <a:r>
                <a:rPr lang="ru-RU" sz="1867" dirty="0">
                  <a:latin typeface="Century Gothic" panose="020B0502020202020204" pitchFamily="34" charset="0"/>
                  <a:ea typeface="Tahoma" pitchFamily="34" charset="0"/>
                </a:rPr>
                <a:t> к критической инфраструктуре, магистральным сетям и так далее.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10800000">
              <a:off x="4342186" y="1966922"/>
              <a:ext cx="32063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4400" b="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8167905" y="4254295"/>
              <a:ext cx="341222" cy="577082"/>
              <a:chOff x="4151110" y="2240109"/>
              <a:chExt cx="454962" cy="76944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151110" y="2240109"/>
                <a:ext cx="427512" cy="76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dirty="0">
                    <a:latin typeface="Century Gothic" panose="020B0502020202020204" pitchFamily="34" charset="0"/>
                  </a:rPr>
                  <a:t>,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271583" y="2240110"/>
                <a:ext cx="334489" cy="76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dirty="0">
                    <a:latin typeface="Century Gothic" panose="020B0502020202020204" pitchFamily="34" charset="0"/>
                  </a:rPr>
                  <a:t>,</a:t>
                </a:r>
              </a:p>
            </p:txBody>
          </p:sp>
        </p:grpSp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r="-882"/>
          <a:stretch/>
        </p:blipFill>
        <p:spPr>
          <a:xfrm>
            <a:off x="631848" y="2719727"/>
            <a:ext cx="4992491" cy="337296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22801" y="1224757"/>
            <a:ext cx="11163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</a:rPr>
              <a:t>Расширенное заседание Правительства Республики Казахстан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412695" y="238512"/>
            <a:ext cx="6988307" cy="3443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Основание разработки законопроекта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45774" y="2360468"/>
            <a:ext cx="252505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7" dirty="0">
                <a:solidFill>
                  <a:srgbClr val="5D5D5D"/>
                </a:solidFill>
                <a:latin typeface="Century Gothic" panose="020B0502020202020204" pitchFamily="34" charset="0"/>
              </a:rPr>
              <a:t>26 января 2021 года</a:t>
            </a:r>
            <a:endParaRPr lang="ru-RU" sz="1867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554" y="1766760"/>
            <a:ext cx="11286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i="1" dirty="0">
                <a:latin typeface="Century Gothic" panose="020B0502020202020204" pitchFamily="34" charset="0"/>
                <a:ea typeface="Tahoma" panose="020B0604030504040204" pitchFamily="34" charset="0"/>
              </a:rPr>
              <a:t>Одним из основных принципов, на которых должен базироваться экономический курс нашей страны является честная конкуренция и открытие рынков для нового поколения предпринимателей. </a:t>
            </a: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40340" y="1516404"/>
            <a:ext cx="33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 rot="10800000">
            <a:off x="464603" y="1516404"/>
            <a:ext cx="33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3EF044A-6A03-4FFF-8EA3-4AB8656C6C4E}"/>
              </a:ext>
            </a:extLst>
          </p:cNvPr>
          <p:cNvSpPr/>
          <p:nvPr/>
        </p:nvSpPr>
        <p:spPr bwMode="auto">
          <a:xfrm>
            <a:off x="412695" y="868885"/>
            <a:ext cx="6988307" cy="3443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Поручение Главы государства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6839C32-A27C-40D3-9EE2-907BB5B1C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27" y="68650"/>
            <a:ext cx="601833" cy="6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7541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29</a:t>
            </a:fld>
            <a:endParaRPr lang="ru-RU" sz="1800" dirty="0"/>
          </a:p>
        </p:txBody>
      </p:sp>
      <p:sp>
        <p:nvSpPr>
          <p:cNvPr id="7" name="Прямоугольник 34"/>
          <p:cNvSpPr>
            <a:spLocks noChangeArrowheads="1"/>
          </p:cNvSpPr>
          <p:nvPr/>
        </p:nvSpPr>
        <p:spPr bwMode="auto">
          <a:xfrm>
            <a:off x="1789688" y="658899"/>
            <a:ext cx="2474929" cy="51780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600" b="1" dirty="0" smtClean="0"/>
              <a:t>ПЕРЕВОЗКА ГРУЗОВ</a:t>
            </a:r>
            <a:endParaRPr lang="ru-RU" sz="1600" b="1" dirty="0"/>
          </a:p>
        </p:txBody>
      </p:sp>
      <p:sp>
        <p:nvSpPr>
          <p:cNvPr id="8" name="Прямоугольник 34"/>
          <p:cNvSpPr>
            <a:spLocks noChangeArrowheads="1"/>
          </p:cNvSpPr>
          <p:nvPr/>
        </p:nvSpPr>
        <p:spPr bwMode="auto">
          <a:xfrm>
            <a:off x="6610438" y="630512"/>
            <a:ext cx="4626397" cy="50780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sz="1600" b="1" dirty="0"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/>
              <a:t>УСЛУГИ ИНФРАСТРУКТУРЫ</a:t>
            </a:r>
          </a:p>
          <a:p>
            <a:pPr algn="ctr"/>
            <a:endParaRPr lang="ru-RU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961622" y="1405624"/>
          <a:ext cx="3823049" cy="376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098802" y="3748056"/>
            <a:ext cx="120461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07509" y="3564003"/>
            <a:ext cx="1729649" cy="333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ВАГОНОВ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54688" y="5809461"/>
            <a:ext cx="9987621" cy="9441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рынка представлена наличием вертикально-интегрированных компаний группы АО НК КТЖ, которая осуществляет перевозочную деятельность и владеет всей инфраструктурой для грузовой деятельности, занимая доминирующее (монопольное) на данных рынках. АО НК КТЖ является Национальным оператором инфраструктуры, который предоставляет доступ перевозчикам к услугам МЖС. В ведении АО НК КТЖ также находятся автоматизированные системы информационного обеспечения управлением перевозок. Все операции, связанные с перевозочным процессом, осуществляются на условиях договора с АО «КТЖ ГП».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529461" y="1648331"/>
            <a:ext cx="3186010" cy="1867811"/>
            <a:chOff x="4408590" y="1366183"/>
            <a:chExt cx="3186010" cy="1867811"/>
          </a:xfrm>
        </p:grpSpPr>
        <p:graphicFrame>
          <p:nvGraphicFramePr>
            <p:cNvPr id="9" name="Диаграмма 8"/>
            <p:cNvGraphicFramePr>
              <a:graphicFrameLocks/>
            </p:cNvGraphicFramePr>
            <p:nvPr>
              <p:extLst/>
            </p:nvPr>
          </p:nvGraphicFramePr>
          <p:xfrm>
            <a:off x="4408590" y="1638152"/>
            <a:ext cx="2411543" cy="15958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Прямоугольник 14"/>
            <p:cNvSpPr/>
            <p:nvPr/>
          </p:nvSpPr>
          <p:spPr>
            <a:xfrm>
              <a:off x="4949086" y="1366183"/>
              <a:ext cx="1729649" cy="33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МЖС </a:t>
              </a:r>
            </a:p>
            <a:p>
              <a:pPr lvl="0" algn="ctr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(МОНОПОЛИЯ)</a:t>
              </a:r>
              <a:endPara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361014" y="1961123"/>
              <a:ext cx="123358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АО НК КТЖ</a:t>
              </a:r>
            </a:p>
          </p:txBody>
        </p:sp>
      </p:grpSp>
      <p:sp>
        <p:nvSpPr>
          <p:cNvPr id="25" name="Заголовок 1"/>
          <p:cNvSpPr txBox="1">
            <a:spLocks/>
          </p:cNvSpPr>
          <p:nvPr/>
        </p:nvSpPr>
        <p:spPr>
          <a:xfrm>
            <a:off x="0" y="33249"/>
            <a:ext cx="12192000" cy="546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ЖЕЛЕЗНОДОРОЖНЫЕ ГРУЗОВЫЕ ПЕРЕВОЗКИ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0" y="581271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8674734" y="1581193"/>
            <a:ext cx="3517266" cy="1852063"/>
            <a:chOff x="8341252" y="1367081"/>
            <a:chExt cx="3517266" cy="18520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292882" y="1367081"/>
              <a:ext cx="1729649" cy="333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ЛОКОМОТИВНАЯ ТЯГА</a:t>
              </a:r>
              <a:endPara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464305" y="1956923"/>
              <a:ext cx="13942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АО КТЖ-ГП</a:t>
              </a:r>
            </a:p>
          </p:txBody>
        </p:sp>
        <p:graphicFrame>
          <p:nvGraphicFramePr>
            <p:cNvPr id="27" name="Диаграмма 26"/>
            <p:cNvGraphicFramePr>
              <a:graphicFrameLocks/>
            </p:cNvGraphicFramePr>
            <p:nvPr>
              <p:extLst/>
            </p:nvPr>
          </p:nvGraphicFramePr>
          <p:xfrm>
            <a:off x="8341252" y="1623302"/>
            <a:ext cx="2411543" cy="15958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" name="Группа 3"/>
          <p:cNvGrpSpPr/>
          <p:nvPr/>
        </p:nvGrpSpPr>
        <p:grpSpPr>
          <a:xfrm>
            <a:off x="8268705" y="3865913"/>
            <a:ext cx="3810233" cy="1384465"/>
            <a:chOff x="8260676" y="3864628"/>
            <a:chExt cx="3810233" cy="1384465"/>
          </a:xfrm>
        </p:grpSpPr>
        <p:graphicFrame>
          <p:nvGraphicFramePr>
            <p:cNvPr id="20" name="Диаграмма 19"/>
            <p:cNvGraphicFramePr>
              <a:graphicFrameLocks/>
            </p:cNvGraphicFramePr>
            <p:nvPr>
              <p:extLst/>
            </p:nvPr>
          </p:nvGraphicFramePr>
          <p:xfrm>
            <a:off x="8695471" y="3864628"/>
            <a:ext cx="2372249" cy="13844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4" name="Прямоугольник 23"/>
            <p:cNvSpPr/>
            <p:nvPr/>
          </p:nvSpPr>
          <p:spPr>
            <a:xfrm>
              <a:off x="8260676" y="3864628"/>
              <a:ext cx="9960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частные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компании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464305" y="4510429"/>
              <a:ext cx="160660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Дочерние  </a:t>
              </a:r>
            </a:p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Компании АО НК КТЖ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421172" y="3641010"/>
            <a:ext cx="3931983" cy="2064070"/>
            <a:chOff x="4230530" y="3458549"/>
            <a:chExt cx="3931983" cy="2064070"/>
          </a:xfrm>
        </p:grpSpPr>
        <p:graphicFrame>
          <p:nvGraphicFramePr>
            <p:cNvPr id="14" name="Диаграмма 13"/>
            <p:cNvGraphicFramePr>
              <a:graphicFrameLocks/>
            </p:cNvGraphicFramePr>
            <p:nvPr>
              <p:extLst/>
            </p:nvPr>
          </p:nvGraphicFramePr>
          <p:xfrm>
            <a:off x="4457940" y="3591104"/>
            <a:ext cx="2888498" cy="19315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8" name="Прямоугольник 17"/>
            <p:cNvSpPr/>
            <p:nvPr/>
          </p:nvSpPr>
          <p:spPr>
            <a:xfrm>
              <a:off x="5058822" y="3458549"/>
              <a:ext cx="1729649" cy="333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ВАГОНЫ</a:t>
              </a:r>
              <a:endPara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308544" y="4879546"/>
              <a:ext cx="18539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АО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Казтемиртранс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230530" y="3791679"/>
              <a:ext cx="9960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частные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компании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6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30</a:t>
            </a:fld>
            <a:endParaRPr lang="ru-RU" sz="18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0" y="33249"/>
            <a:ext cx="12192000" cy="546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ЖЕЛЕЗНОДОРОЖНЫЕ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ПАССАЖИРСКИЕ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ПЕРЕВОЗКИ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7908" y="5950225"/>
            <a:ext cx="10339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рынка пассажирских железнодорожных перевозок является вертикально-интегрированной, представлена группой компаний АО НК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КТЖ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(АО «Пассажирские перевозки», АО «Пригородные перевозки», АО «КТЖ ГП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АО «Вагон сервис»)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в ведении которой помимо доминирующих перевозчиков, находится вся необходимая инфраструктура для перевозочной деятельности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(МЖС, локомотивная тяга, услуги вокзалов, АСУ Экспресс, сервисное обслуживание вагонов).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4"/>
          <p:cNvSpPr>
            <a:spLocks noChangeArrowheads="1"/>
          </p:cNvSpPr>
          <p:nvPr/>
        </p:nvSpPr>
        <p:spPr bwMode="auto">
          <a:xfrm>
            <a:off x="1193800" y="658899"/>
            <a:ext cx="3070817" cy="51780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600" b="1" dirty="0" smtClean="0"/>
              <a:t>ПЕРЕВОЗКА ПАССАЖИРОВ </a:t>
            </a:r>
            <a:endParaRPr lang="ru-RU" sz="1600" b="1" dirty="0"/>
          </a:p>
        </p:txBody>
      </p:sp>
      <p:sp>
        <p:nvSpPr>
          <p:cNvPr id="34" name="Прямоугольник 34"/>
          <p:cNvSpPr>
            <a:spLocks noChangeArrowheads="1"/>
          </p:cNvSpPr>
          <p:nvPr/>
        </p:nvSpPr>
        <p:spPr bwMode="auto">
          <a:xfrm>
            <a:off x="6610438" y="630512"/>
            <a:ext cx="4626397" cy="50780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sz="1600" b="1" dirty="0"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/>
              <a:t>УСЛУГИ ИНФРАСТРУКТУРЫ</a:t>
            </a:r>
          </a:p>
          <a:p>
            <a:pPr algn="ctr"/>
            <a:endParaRPr lang="ru-RU" sz="1600" b="1" dirty="0">
              <a:latin typeface="Arial Narrow" panose="020B060602020203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0" y="581271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02695" y="1546989"/>
            <a:ext cx="3179677" cy="2537225"/>
            <a:chOff x="726554" y="1436914"/>
            <a:chExt cx="3179677" cy="2537225"/>
          </a:xfrm>
        </p:grpSpPr>
        <p:graphicFrame>
          <p:nvGraphicFramePr>
            <p:cNvPr id="56" name="Диаграмма 55"/>
            <p:cNvGraphicFramePr>
              <a:graphicFrameLocks/>
            </p:cNvGraphicFramePr>
            <p:nvPr>
              <p:extLst/>
            </p:nvPr>
          </p:nvGraphicFramePr>
          <p:xfrm>
            <a:off x="1193800" y="1932618"/>
            <a:ext cx="2597364" cy="20415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7" name="Прямоугольник 56"/>
            <p:cNvSpPr/>
            <p:nvPr/>
          </p:nvSpPr>
          <p:spPr>
            <a:xfrm>
              <a:off x="726554" y="1570796"/>
              <a:ext cx="1704357" cy="3682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группа </a:t>
              </a: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лиц АО «Пассажирские перевозки» и АО «Пригородные перевозки»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243358" y="1436914"/>
              <a:ext cx="1662873" cy="2901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ВНУТРЕННИЕ ПЕРЕВОЗКИ</a:t>
              </a:r>
              <a:endPara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035104" y="3667084"/>
              <a:ext cx="1257313" cy="3023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частных перевозчиков </a:t>
              </a:r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долей на рынке менее 5%</a:t>
              </a:r>
            </a:p>
          </p:txBody>
        </p:sp>
      </p:grpSp>
      <p:graphicFrame>
        <p:nvGraphicFramePr>
          <p:cNvPr id="61" name="Диаграмма 60"/>
          <p:cNvGraphicFramePr>
            <a:graphicFrameLocks/>
          </p:cNvGraphicFramePr>
          <p:nvPr>
            <p:extLst/>
          </p:nvPr>
        </p:nvGraphicFramePr>
        <p:xfrm>
          <a:off x="2532862" y="2595796"/>
          <a:ext cx="3106214" cy="287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" name="Прямоугольник 61"/>
          <p:cNvSpPr/>
          <p:nvPr/>
        </p:nvSpPr>
        <p:spPr>
          <a:xfrm>
            <a:off x="3275684" y="2838135"/>
            <a:ext cx="2032917" cy="476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ПЕРЕВОЗКИ</a:t>
            </a:r>
            <a:endParaRPr lang="ru-RU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250067" y="4954597"/>
            <a:ext cx="1671803" cy="302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«Пассажирские перевозки»</a:t>
            </a:r>
            <a:endParaRPr lang="ru-RU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507843" y="1718587"/>
            <a:ext cx="3126734" cy="2053428"/>
            <a:chOff x="5512340" y="1859840"/>
            <a:chExt cx="3126734" cy="2053428"/>
          </a:xfrm>
        </p:grpSpPr>
        <p:graphicFrame>
          <p:nvGraphicFramePr>
            <p:cNvPr id="72" name="Диаграмма 71"/>
            <p:cNvGraphicFramePr>
              <a:graphicFrameLocks/>
            </p:cNvGraphicFramePr>
            <p:nvPr>
              <p:extLst/>
            </p:nvPr>
          </p:nvGraphicFramePr>
          <p:xfrm>
            <a:off x="5512340" y="1915097"/>
            <a:ext cx="2746438" cy="1998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3" name="Прямоугольник 72"/>
            <p:cNvSpPr/>
            <p:nvPr/>
          </p:nvSpPr>
          <p:spPr>
            <a:xfrm>
              <a:off x="7115531" y="3437670"/>
              <a:ext cx="1523543" cy="4349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АО «НК </a:t>
              </a:r>
              <a:r>
                <a:rPr lang="ru-RU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КТЖ»</a:t>
              </a:r>
              <a:endPara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967948" y="1859840"/>
              <a:ext cx="2363659" cy="437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УСЛУГИ МЖС, АСУ ЭКСПРЕСС, ВОКЗАЛОВ</a:t>
              </a:r>
              <a:endPara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611607" y="853992"/>
            <a:ext cx="3466109" cy="2644388"/>
            <a:chOff x="8431463" y="971812"/>
            <a:chExt cx="3466109" cy="2644388"/>
          </a:xfrm>
        </p:grpSpPr>
        <p:graphicFrame>
          <p:nvGraphicFramePr>
            <p:cNvPr id="75" name="Диаграмма 74"/>
            <p:cNvGraphicFramePr>
              <a:graphicFrameLocks/>
            </p:cNvGraphicFramePr>
            <p:nvPr>
              <p:extLst/>
            </p:nvPr>
          </p:nvGraphicFramePr>
          <p:xfrm>
            <a:off x="8431463" y="971812"/>
            <a:ext cx="2705516" cy="2644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6" name="Прямоугольник 75"/>
            <p:cNvSpPr/>
            <p:nvPr/>
          </p:nvSpPr>
          <p:spPr>
            <a:xfrm>
              <a:off x="9918609" y="2906085"/>
              <a:ext cx="1978963" cy="182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АО «КТЖ –Грузовые перевозки»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9208017" y="1226480"/>
              <a:ext cx="2028818" cy="3748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УСЛУГИ ПО ЛОКОМОТИВНОЙ ТЯГЕ</a:t>
              </a:r>
              <a:endPara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880133" y="3472341"/>
            <a:ext cx="3447134" cy="2334430"/>
            <a:chOff x="8225089" y="3497061"/>
            <a:chExt cx="3447134" cy="2334430"/>
          </a:xfrm>
        </p:grpSpPr>
        <p:graphicFrame>
          <p:nvGraphicFramePr>
            <p:cNvPr id="74" name="Диаграмма 73"/>
            <p:cNvGraphicFramePr>
              <a:graphicFrameLocks/>
            </p:cNvGraphicFramePr>
            <p:nvPr>
              <p:extLst/>
            </p:nvPr>
          </p:nvGraphicFramePr>
          <p:xfrm>
            <a:off x="9004300" y="3998043"/>
            <a:ext cx="2667923" cy="16266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9" name="Прямоугольник 78"/>
            <p:cNvSpPr/>
            <p:nvPr/>
          </p:nvSpPr>
          <p:spPr>
            <a:xfrm>
              <a:off x="8883734" y="3497061"/>
              <a:ext cx="2788489" cy="7510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УСЛУГИ ПО ЭКИПИРОВКЕ ВОДОЙ, ТВЕРДЫМ ТОПЛИВОМ, ТЕХ.ОБСЛУЖИВАНИЮ</a:t>
              </a:r>
              <a:endPara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8225089" y="4751589"/>
              <a:ext cx="1558421" cy="3599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АО </a:t>
              </a: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Вагонсервис</a:t>
              </a: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10527384" y="5369826"/>
              <a:ext cx="9960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частные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компании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5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0" y="33249"/>
            <a:ext cx="12192000" cy="546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СОТОВАЯ СВЯЗЬ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13255" y="579763"/>
            <a:ext cx="8975132" cy="1116472"/>
            <a:chOff x="723082" y="3399895"/>
            <a:chExt cx="8975132" cy="111647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AADF599-D49D-4620-AD70-BAD5408DB9BB}"/>
                </a:ext>
              </a:extLst>
            </p:cNvPr>
            <p:cNvSpPr txBox="1"/>
            <p:nvPr/>
          </p:nvSpPr>
          <p:spPr>
            <a:xfrm>
              <a:off x="1867229" y="3399895"/>
              <a:ext cx="7830985" cy="10772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Ограниченный ресурс</a:t>
              </a:r>
            </a:p>
            <a:p>
              <a:r>
                <a:rPr lang="ru-RU" altLang="ko-K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Радиочастотный спектр</a:t>
              </a:r>
              <a:endParaRPr lang="ru-RU" altLang="ko-K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 bwMode="auto">
            <a:xfrm>
              <a:off x="723082" y="3569170"/>
              <a:ext cx="960594" cy="947197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929376" y="2468079"/>
            <a:ext cx="10411997" cy="1292280"/>
            <a:chOff x="932556" y="4378657"/>
            <a:chExt cx="9485398" cy="1292280"/>
          </a:xfrm>
        </p:grpSpPr>
        <p:sp>
          <p:nvSpPr>
            <p:cNvPr id="60" name="Trapezoid 22">
              <a:extLst>
                <a:ext uri="{FF2B5EF4-FFF2-40B4-BE49-F238E27FC236}">
                  <a16:creationId xmlns:a16="http://schemas.microsoft.com/office/drawing/2014/main" id="{2A42997D-3BF9-4571-83B0-C136EB22D7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6169" y="4417051"/>
              <a:ext cx="449662" cy="228752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16">
              <a:extLst>
                <a:ext uri="{FF2B5EF4-FFF2-40B4-BE49-F238E27FC236}">
                  <a16:creationId xmlns:a16="http://schemas.microsoft.com/office/drawing/2014/main" id="{020B3834-EDC9-4490-9440-5CF7D5B653DF}"/>
                </a:ext>
              </a:extLst>
            </p:cNvPr>
            <p:cNvSpPr/>
            <p:nvPr/>
          </p:nvSpPr>
          <p:spPr>
            <a:xfrm rot="2700000">
              <a:off x="10170910" y="4438868"/>
              <a:ext cx="158303" cy="335784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1703574" y="4386612"/>
              <a:ext cx="8580599" cy="6235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7" t="19481" r="5633" b="19777"/>
            <a:stretch/>
          </p:blipFill>
          <p:spPr>
            <a:xfrm>
              <a:off x="932556" y="4378657"/>
              <a:ext cx="1153144" cy="647699"/>
            </a:xfrm>
            <a:prstGeom prst="rect">
              <a:avLst/>
            </a:prstGeom>
          </p:spPr>
        </p:pic>
        <p:sp>
          <p:nvSpPr>
            <p:cNvPr id="70" name="Прямоугольник 69"/>
            <p:cNvSpPr/>
            <p:nvPr/>
          </p:nvSpPr>
          <p:spPr>
            <a:xfrm>
              <a:off x="4470205" y="4386612"/>
              <a:ext cx="5795341" cy="6158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EF189C8-61FC-4E42-B305-6030C10CC1B7}"/>
                </a:ext>
              </a:extLst>
            </p:cNvPr>
            <p:cNvSpPr txBox="1"/>
            <p:nvPr/>
          </p:nvSpPr>
          <p:spPr>
            <a:xfrm>
              <a:off x="2042972" y="4463700"/>
              <a:ext cx="2427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400" b="1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defRPr>
              </a:lvl1pPr>
            </a:lstStyle>
            <a:p>
              <a:r>
                <a:rPr lang="ru-RU" altLang="ko-KR" dirty="0">
                  <a:latin typeface="Arial" panose="020B0604020202020204" pitchFamily="34" charset="0"/>
                </a:rPr>
                <a:t>ТОО «Кар-Тел</a:t>
              </a:r>
              <a:r>
                <a:rPr lang="ru-RU" altLang="ko-KR" dirty="0" smtClean="0">
                  <a:latin typeface="Arial" panose="020B0604020202020204" pitchFamily="34" charset="0"/>
                </a:rPr>
                <a:t>»</a:t>
              </a:r>
              <a:endParaRPr lang="ru-RU" altLang="ko-KR" dirty="0">
                <a:latin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0D8B2D4-0EAE-4CC1-B68D-D1EB821F3649}"/>
                </a:ext>
              </a:extLst>
            </p:cNvPr>
            <p:cNvSpPr txBox="1"/>
            <p:nvPr/>
          </p:nvSpPr>
          <p:spPr>
            <a:xfrm>
              <a:off x="4793819" y="4463699"/>
              <a:ext cx="49231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24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АО </a:t>
              </a:r>
              <a:r>
                <a:rPr lang="ru-RU" altLang="ko-KR" sz="2400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altLang="ko-KR" sz="24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Казахтелеком»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647A563-1C3C-45CD-A868-1524C81EC8F3}"/>
                </a:ext>
              </a:extLst>
            </p:cNvPr>
            <p:cNvSpPr txBox="1"/>
            <p:nvPr/>
          </p:nvSpPr>
          <p:spPr>
            <a:xfrm>
              <a:off x="932556" y="5024606"/>
              <a:ext cx="115314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Новый оператор</a:t>
              </a:r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 flipV="1">
            <a:off x="0" y="581271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ая фигурная скобка 8"/>
          <p:cNvSpPr/>
          <p:nvPr/>
        </p:nvSpPr>
        <p:spPr>
          <a:xfrm rot="5400000">
            <a:off x="6519817" y="-1187607"/>
            <a:ext cx="329610" cy="8978912"/>
          </a:xfrm>
          <a:prstGeom prst="rightBrace">
            <a:avLst>
              <a:gd name="adj1" fmla="val 8333"/>
              <a:gd name="adj2" fmla="val 4906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ADF599-D49D-4620-AD70-BAD5408DB9BB}"/>
              </a:ext>
            </a:extLst>
          </p:cNvPr>
          <p:cNvSpPr txBox="1"/>
          <p:nvPr/>
        </p:nvSpPr>
        <p:spPr>
          <a:xfrm>
            <a:off x="3999477" y="3606807"/>
            <a:ext cx="475815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адиочастоты распределены </a:t>
            </a:r>
            <a:endParaRPr lang="ru-RU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82674" y="1306144"/>
            <a:ext cx="2050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55145" y="1678901"/>
            <a:ext cx="2050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47A563-1C3C-45CD-A868-1524C81EC8F3}"/>
              </a:ext>
            </a:extLst>
          </p:cNvPr>
          <p:cNvSpPr txBox="1"/>
          <p:nvPr/>
        </p:nvSpPr>
        <p:spPr>
          <a:xfrm>
            <a:off x="1279302" y="2332833"/>
            <a:ext cx="57211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4800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endParaRPr lang="ko-KR" alt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94682" y="4374337"/>
            <a:ext cx="6638250" cy="1323439"/>
            <a:chOff x="162042" y="4352555"/>
            <a:chExt cx="6638250" cy="132343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AADF599-D49D-4620-AD70-BAD5408DB9BB}"/>
                </a:ext>
              </a:extLst>
            </p:cNvPr>
            <p:cNvSpPr txBox="1"/>
            <p:nvPr/>
          </p:nvSpPr>
          <p:spPr>
            <a:xfrm>
              <a:off x="813034" y="4472161"/>
              <a:ext cx="5987258" cy="9848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40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en-US" altLang="ko-KR" sz="40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Sharing</a:t>
              </a:r>
              <a:r>
                <a:rPr lang="ru-RU" altLang="ko-KR" sz="40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  <a:p>
              <a:r>
                <a:rPr lang="ru-RU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овместное </a:t>
              </a:r>
              <a:r>
                <a:rPr lang="ru-RU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использование</a:t>
              </a:r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радиочастотного спектра</a:t>
              </a:r>
              <a:r>
                <a:rPr lang="en-US" altLang="ko-KR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ko-KR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2042" y="4352555"/>
              <a:ext cx="9140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264633" y="4478553"/>
            <a:ext cx="4999779" cy="1015663"/>
            <a:chOff x="336179" y="5577681"/>
            <a:chExt cx="4999779" cy="101566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0D8B2D4-0EAE-4CC1-B68D-D1EB821F3649}"/>
                </a:ext>
              </a:extLst>
            </p:cNvPr>
            <p:cNvSpPr txBox="1"/>
            <p:nvPr/>
          </p:nvSpPr>
          <p:spPr>
            <a:xfrm>
              <a:off x="957768" y="5792650"/>
              <a:ext cx="43781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defRPr>
              </a:lvl1pPr>
            </a:lstStyle>
            <a:p>
              <a:r>
                <a:rPr lang="ru-RU" altLang="ko-KR" sz="2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Конкурсный порядок </a:t>
              </a:r>
              <a:r>
                <a:rPr lang="ru-RU" altLang="ko-KR" dirty="0">
                  <a:latin typeface="Arial" panose="020B0604020202020204" pitchFamily="34" charset="0"/>
                </a:rPr>
                <a:t>распределения радиочастот</a:t>
              </a:r>
              <a:endParaRPr lang="ko-KR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6179" y="5577681"/>
              <a:ext cx="7242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546573" y="5695394"/>
            <a:ext cx="2967167" cy="923330"/>
            <a:chOff x="5733886" y="5667272"/>
            <a:chExt cx="2967167" cy="92333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284658" y="5776646"/>
              <a:ext cx="241639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Конверсия</a:t>
              </a:r>
              <a:r>
                <a:rPr lang="ru-RU" sz="1400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радиочастот</a:t>
              </a:r>
              <a:endPara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33886" y="5667272"/>
              <a:ext cx="72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182758" y="5787603"/>
            <a:ext cx="3461662" cy="769441"/>
            <a:chOff x="8469278" y="5562174"/>
            <a:chExt cx="3461662" cy="76944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9006925" y="5667272"/>
              <a:ext cx="2924015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Онлайн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смена</a:t>
              </a:r>
            </a:p>
            <a:p>
              <a:r>
                <a:rPr lang="ru-RU" sz="1050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оператора </a:t>
              </a:r>
              <a:r>
                <a:rPr lang="ru-RU" sz="105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связи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469278" y="5562174"/>
              <a:ext cx="72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31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269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32</a:t>
            </a:fld>
            <a:endParaRPr lang="ru-RU" sz="1800" dirty="0"/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7919517" y="841982"/>
            <a:ext cx="3263025" cy="127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1" tIns="60945" rIns="121891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/>
            <a:r>
              <a:rPr lang="ru-RU" altLang="ru-RU" sz="3733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Воздушный парк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396015" y="1557373"/>
          <a:ext cx="6705603" cy="502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82" y="841982"/>
            <a:ext cx="2103505" cy="2103505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7261803" y="2114095"/>
          <a:ext cx="4714276" cy="4524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1575154" y="841981"/>
            <a:ext cx="3688764" cy="127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1" tIns="60945" rIns="121891" bIns="6094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/>
            <a:r>
              <a:rPr lang="ru-RU" altLang="ru-RU" sz="3733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Пассажирский оборот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6" y="1006136"/>
            <a:ext cx="1657091" cy="165709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-7853" y="518108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114300" y="29580"/>
            <a:ext cx="11960123" cy="5022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ПАССАЖИРСКИЕ АВИАПЕРЕВОЗКИ 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0" y="118138"/>
            <a:ext cx="12192000" cy="546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РЕАЛИЗАЦИИ АВИАТОПЛИВА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данным 2017 года в тенге за тонну)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V="1">
            <a:off x="0" y="714356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33</a:t>
            </a:fld>
            <a:endParaRPr lang="ru-RU" sz="1800" dirty="0"/>
          </a:p>
        </p:txBody>
      </p:sp>
      <p:graphicFrame>
        <p:nvGraphicFramePr>
          <p:cNvPr id="19" name="Схема 18"/>
          <p:cNvGraphicFramePr/>
          <p:nvPr>
            <p:extLst/>
          </p:nvPr>
        </p:nvGraphicFramePr>
        <p:xfrm>
          <a:off x="191344" y="1700808"/>
          <a:ext cx="36004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Схема 19"/>
          <p:cNvGraphicFramePr/>
          <p:nvPr>
            <p:extLst/>
          </p:nvPr>
        </p:nvGraphicFramePr>
        <p:xfrm>
          <a:off x="4223792" y="1700808"/>
          <a:ext cx="3600400" cy="489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Схема 20"/>
          <p:cNvGraphicFramePr/>
          <p:nvPr>
            <p:extLst/>
          </p:nvPr>
        </p:nvGraphicFramePr>
        <p:xfrm>
          <a:off x="8328248" y="1700808"/>
          <a:ext cx="36004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723588" y="1124744"/>
            <a:ext cx="2564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НУР-СУЛТАН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048328" y="1064087"/>
            <a:ext cx="2112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0" y="33249"/>
            <a:ext cx="12192000" cy="546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ЖИЛИЩНО-КОММУНАЛЬНОЕ ХОЗЯЙСТВО</a:t>
            </a:r>
          </a:p>
          <a:p>
            <a:pPr algn="ctr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вывоз ТБО, управляющие (сервисные) компании,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домофонные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услуги, электроснабжение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0" y="581271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AADF599-D49D-4620-AD70-BAD5408DB9BB}"/>
              </a:ext>
            </a:extLst>
          </p:cNvPr>
          <p:cNvSpPr txBox="1"/>
          <p:nvPr/>
        </p:nvSpPr>
        <p:spPr>
          <a:xfrm>
            <a:off x="345293" y="735373"/>
            <a:ext cx="783098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Несменяемость</a:t>
            </a:r>
          </a:p>
          <a:p>
            <a:r>
              <a:rPr lang="ru-RU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поставщиков услуг</a:t>
            </a:r>
            <a:endParaRPr lang="ru-RU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70362" y="3533992"/>
            <a:ext cx="10262655" cy="1349004"/>
            <a:chOff x="9375" y="4387837"/>
            <a:chExt cx="6458930" cy="145406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ADF599-D49D-4620-AD70-BAD5408DB9BB}"/>
                </a:ext>
              </a:extLst>
            </p:cNvPr>
            <p:cNvSpPr txBox="1"/>
            <p:nvPr/>
          </p:nvSpPr>
          <p:spPr>
            <a:xfrm>
              <a:off x="480698" y="4671684"/>
              <a:ext cx="5987607" cy="962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Смена управляющих (сервисных) компаний</a:t>
              </a:r>
              <a:r>
                <a:rPr lang="ru-RU" altLang="ko-KR" sz="32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altLang="ko-KR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четкие и прозрачные правила</a:t>
              </a:r>
              <a:endParaRPr lang="ko-KR" altLang="en-US" sz="1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375" y="4387837"/>
              <a:ext cx="559023" cy="1454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70362" y="4977903"/>
            <a:ext cx="9752097" cy="1446550"/>
            <a:chOff x="243301" y="5287751"/>
            <a:chExt cx="9752097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D8B2D4-0EAE-4CC1-B68D-D1EB821F3649}"/>
                </a:ext>
              </a:extLst>
            </p:cNvPr>
            <p:cNvSpPr txBox="1"/>
            <p:nvPr/>
          </p:nvSpPr>
          <p:spPr>
            <a:xfrm>
              <a:off x="1131538" y="5533973"/>
              <a:ext cx="88638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defRPr>
              </a:lvl1pPr>
            </a:lstStyle>
            <a:p>
              <a:r>
                <a:rPr lang="ru-RU" altLang="ko-KR" sz="36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Внедрение сравнительных ресурсов</a:t>
              </a:r>
              <a:endParaRPr lang="ru-RU" altLang="ko-KR" sz="3200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r>
                <a:rPr lang="ru-RU" altLang="ko-KR" sz="2000" i="1" dirty="0">
                  <a:solidFill>
                    <a:schemeClr val="tx1"/>
                  </a:solidFill>
                  <a:latin typeface="Arial" panose="020B0604020202020204" pitchFamily="34" charset="0"/>
                </a:rPr>
                <a:t>и</a:t>
              </a:r>
              <a:r>
                <a:rPr lang="ru-RU" altLang="ko-KR" sz="2000" i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нформационный сайт и онлайн приложение</a:t>
              </a:r>
              <a:endParaRPr lang="ru-RU" altLang="ko-KR" sz="2000" i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3301" y="5287751"/>
              <a:ext cx="72422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8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47A563-1C3C-45CD-A868-1524C81EC8F3}"/>
              </a:ext>
            </a:extLst>
          </p:cNvPr>
          <p:cNvSpPr txBox="1"/>
          <p:nvPr/>
        </p:nvSpPr>
        <p:spPr>
          <a:xfrm>
            <a:off x="4135968" y="1812591"/>
            <a:ext cx="746234" cy="923330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ko-KR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96" y="2356756"/>
            <a:ext cx="1776474" cy="11845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16" y="1015992"/>
            <a:ext cx="1352201" cy="13522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46" y="1335415"/>
            <a:ext cx="1292225" cy="1292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171" y="2129345"/>
            <a:ext cx="1309452" cy="1309452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 flipV="1">
            <a:off x="5196296" y="2089863"/>
            <a:ext cx="2571712" cy="113041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196296" y="2404581"/>
            <a:ext cx="4076493" cy="81569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639" y="2733124"/>
            <a:ext cx="919163" cy="91916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73" y="1321013"/>
            <a:ext cx="815589" cy="815589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 flipV="1">
            <a:off x="5196296" y="1812591"/>
            <a:ext cx="1590870" cy="140768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Пользователь\Desktop\Иконки\log-in--register-upload-clipart-1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26" y="1029254"/>
            <a:ext cx="552316" cy="86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196296" y="3151530"/>
            <a:ext cx="5577431" cy="7501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196296" y="1954879"/>
            <a:ext cx="455213" cy="127166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715772" y="585949"/>
            <a:ext cx="1871474" cy="306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Электроснабжение</a:t>
            </a:r>
            <a:endParaRPr lang="ru-RU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33493" y="795063"/>
            <a:ext cx="1446100" cy="536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Домофонные </a:t>
            </a:r>
          </a:p>
          <a:p>
            <a:pPr algn="ctr">
              <a:lnSpc>
                <a:spcPct val="107000"/>
              </a:lnSpc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услуги</a:t>
            </a:r>
            <a:endParaRPr lang="ru-RU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91583" y="790147"/>
            <a:ext cx="1201034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Вывоз ТБО</a:t>
            </a:r>
            <a:endParaRPr lang="ru-RU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183930" y="604063"/>
            <a:ext cx="1516420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Управляющие (сервисные) компании</a:t>
            </a:r>
            <a:endParaRPr lang="ru-RU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488791" y="1594601"/>
            <a:ext cx="147816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Лифтовое </a:t>
            </a:r>
          </a:p>
          <a:p>
            <a:pPr algn="ctr">
              <a:lnSpc>
                <a:spcPct val="107000"/>
              </a:lnSpc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обслуживание</a:t>
            </a:r>
            <a:endParaRPr lang="ru-RU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459" y="5046007"/>
            <a:ext cx="1231341" cy="10927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321" y="3478348"/>
            <a:ext cx="1185530" cy="1404648"/>
          </a:xfrm>
          <a:prstGeom prst="rect">
            <a:avLst/>
          </a:prstGeom>
        </p:spPr>
      </p:pic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34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997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0" y="33249"/>
            <a:ext cx="12192000" cy="546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АГРОПРОМЫШЛЕННЫЙ КОМПЛЕКС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зерно, говядина, птица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0" y="581271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AADF599-D49D-4620-AD70-BAD5408DB9BB}"/>
              </a:ext>
            </a:extLst>
          </p:cNvPr>
          <p:cNvSpPr txBox="1"/>
          <p:nvPr/>
        </p:nvSpPr>
        <p:spPr>
          <a:xfrm>
            <a:off x="4420067" y="885403"/>
            <a:ext cx="6396698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Ограниченные ресурсы</a:t>
            </a:r>
          </a:p>
          <a:p>
            <a:r>
              <a:rPr lang="ru-RU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Нехватка пастбищных </a:t>
            </a:r>
            <a:r>
              <a:rPr lang="ru-RU" altLang="ko-KR" dirty="0">
                <a:latin typeface="Arial" panose="020B0604020202020204" pitchFamily="34" charset="0"/>
                <a:cs typeface="Arial" panose="020B0604020202020204" pitchFamily="34" charset="0"/>
              </a:rPr>
              <a:t>и посевных площадей 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ADF599-D49D-4620-AD70-BAD5408DB9BB}"/>
              </a:ext>
            </a:extLst>
          </p:cNvPr>
          <p:cNvSpPr txBox="1"/>
          <p:nvPr/>
        </p:nvSpPr>
        <p:spPr>
          <a:xfrm>
            <a:off x="1715022" y="2240525"/>
            <a:ext cx="7180451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Неэффективные субсидии</a:t>
            </a:r>
            <a:br>
              <a:rPr lang="ru-RU" altLang="ko-K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Направленность на крупный бизнес</a:t>
            </a:r>
            <a:br>
              <a:rPr lang="ru-RU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Акцент на удешевлении продукции</a:t>
            </a:r>
            <a:endParaRPr lang="ru-RU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13" y="814984"/>
            <a:ext cx="1337054" cy="113116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22" y="485683"/>
            <a:ext cx="1384605" cy="138460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AADF599-D49D-4620-AD70-BAD5408DB9BB}"/>
              </a:ext>
            </a:extLst>
          </p:cNvPr>
          <p:cNvSpPr txBox="1"/>
          <p:nvPr/>
        </p:nvSpPr>
        <p:spPr>
          <a:xfrm>
            <a:off x="3226856" y="5132421"/>
            <a:ext cx="744453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</a:t>
            </a:r>
            <a:r>
              <a:rPr lang="ru-RU" altLang="ko-K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ko-K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МСБ и новый бизнес</a:t>
            </a:r>
          </a:p>
          <a:p>
            <a:r>
              <a:rPr lang="ru-RU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Замена субсидий - от снижения стоимости к производительности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ADF599-D49D-4620-AD70-BAD5408DB9BB}"/>
              </a:ext>
            </a:extLst>
          </p:cNvPr>
          <p:cNvSpPr txBox="1"/>
          <p:nvPr/>
        </p:nvSpPr>
        <p:spPr>
          <a:xfrm>
            <a:off x="1497775" y="3869927"/>
            <a:ext cx="8636908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Изъятие ресурсов</a:t>
            </a:r>
            <a:r>
              <a:rPr lang="ru-RU" altLang="ko-KR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ko-KR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Инвентаризация</a:t>
            </a:r>
            <a:endParaRPr lang="ru-RU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Аннулирование прав при отсутствии налоговых отчислений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8" y="2397392"/>
            <a:ext cx="1122257" cy="10316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0948" y="3791043"/>
            <a:ext cx="914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2628" y="5092378"/>
            <a:ext cx="724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7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35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2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33337" y="19050"/>
            <a:ext cx="11960123" cy="5022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РЫНОК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МЯСА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ГОВЯДИНЫ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-7853" y="518108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36</a:t>
            </a:fld>
            <a:endParaRPr lang="ru-RU" sz="1800" dirty="0"/>
          </a:p>
        </p:txBody>
      </p:sp>
      <p:graphicFrame>
        <p:nvGraphicFramePr>
          <p:cNvPr id="23" name="Диаграмма 22"/>
          <p:cNvGraphicFramePr/>
          <p:nvPr>
            <p:extLst/>
          </p:nvPr>
        </p:nvGraphicFramePr>
        <p:xfrm>
          <a:off x="1257307" y="1681695"/>
          <a:ext cx="2919983" cy="217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122520" y="1534035"/>
            <a:ext cx="142315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1119"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91119"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 1000 голов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2"/>
          <p:cNvSpPr>
            <a:spLocks noChangeArrowheads="1"/>
          </p:cNvSpPr>
          <p:nvPr/>
        </p:nvSpPr>
        <p:spPr bwMode="auto">
          <a:xfrm>
            <a:off x="1540537" y="3173948"/>
            <a:ext cx="16610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alt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от 100 голов</a:t>
            </a:r>
            <a:endParaRPr lang="ru-RU" alt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1" y="1621922"/>
            <a:ext cx="1333725" cy="122605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AADF599-D49D-4620-AD70-BAD5408DB9BB}"/>
              </a:ext>
            </a:extLst>
          </p:cNvPr>
          <p:cNvSpPr txBox="1"/>
          <p:nvPr/>
        </p:nvSpPr>
        <p:spPr>
          <a:xfrm>
            <a:off x="288845" y="595708"/>
            <a:ext cx="10259019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равного подхода </a:t>
            </a:r>
            <a:r>
              <a:rPr lang="ru-RU" altLang="ko-K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altLang="ko-K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субсидированию</a:t>
            </a:r>
            <a:r>
              <a:rPr lang="ru-RU" altLang="ko-K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ko-K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ru-RU" altLang="ko-KR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dirty="0">
                <a:latin typeface="Arial" panose="020B0604020202020204" pitchFamily="34" charset="0"/>
                <a:cs typeface="Arial" panose="020B0604020202020204" pitchFamily="34" charset="0"/>
              </a:rPr>
              <a:t>субсидий в 2018 году </a:t>
            </a:r>
            <a:r>
              <a:rPr lang="ru-RU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представлено </a:t>
            </a:r>
            <a:r>
              <a:rPr lang="ru-RU" altLang="ko-KR" dirty="0">
                <a:latin typeface="Arial" panose="020B0604020202020204" pitchFamily="34" charset="0"/>
                <a:cs typeface="Arial" panose="020B0604020202020204" pitchFamily="34" charset="0"/>
              </a:rPr>
              <a:t>СХТП с оборотом от 1000 голов и </a:t>
            </a:r>
            <a:r>
              <a:rPr lang="ru-RU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выше</a:t>
            </a:r>
            <a:endParaRPr lang="ru-RU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154" y="4837313"/>
            <a:ext cx="14231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1119"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91119">
              <a:defRPr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Хозяйства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258" y="4310609"/>
            <a:ext cx="1622241" cy="16222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ADF599-D49D-4620-AD70-BAD5408DB9BB}"/>
              </a:ext>
            </a:extLst>
          </p:cNvPr>
          <p:cNvSpPr txBox="1"/>
          <p:nvPr/>
        </p:nvSpPr>
        <p:spPr>
          <a:xfrm>
            <a:off x="3822814" y="3723520"/>
            <a:ext cx="7705259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Фрагментированный </a:t>
            </a:r>
            <a:r>
              <a:rPr lang="ru-RU" altLang="ko-K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  <a:r>
              <a:rPr lang="ru-RU" altLang="ko-K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ko-K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ko-KR" dirty="0">
                <a:latin typeface="Arial" panose="020B0604020202020204" pitchFamily="34" charset="0"/>
                <a:cs typeface="Arial" panose="020B0604020202020204" pitchFamily="34" charset="0"/>
              </a:rPr>
              <a:t>более 50% поголовья выращиваются в домашних хозяйствах </a:t>
            </a:r>
            <a:r>
              <a:rPr lang="ru-RU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22"/>
          <p:cNvSpPr>
            <a:spLocks noChangeArrowheads="1"/>
          </p:cNvSpPr>
          <p:nvPr/>
        </p:nvSpPr>
        <p:spPr bwMode="auto">
          <a:xfrm>
            <a:off x="8000213" y="5514422"/>
            <a:ext cx="166104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alt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Крестьянские фермерские хозяйства</a:t>
            </a:r>
            <a:endParaRPr lang="ru-RU" alt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Диаграмма 21"/>
          <p:cNvGraphicFramePr/>
          <p:nvPr>
            <p:extLst/>
          </p:nvPr>
        </p:nvGraphicFramePr>
        <p:xfrm>
          <a:off x="5622814" y="4564062"/>
          <a:ext cx="2678205" cy="211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5D6A7448-9D88-48E8-9CC6-2A88CAA5E3C3}"/>
              </a:ext>
            </a:extLst>
          </p:cNvPr>
          <p:cNvSpPr txBox="1"/>
          <p:nvPr/>
        </p:nvSpPr>
        <p:spPr>
          <a:xfrm>
            <a:off x="801331" y="4909773"/>
            <a:ext cx="3408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2/3 мяса говядины производится хозяйством населения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04886" y="1751792"/>
            <a:ext cx="572168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Ориентированность механизма субсидирования на крупных субъектов АПК.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Низкая степень доступности субсидий для большинства СХТП (мелкие крестьянские и фермерские хозяйства). </a:t>
            </a:r>
          </a:p>
        </p:txBody>
      </p:sp>
    </p:spTree>
    <p:extLst>
      <p:ext uri="{BB962C8B-B14F-4D97-AF65-F5344CB8AC3E}">
        <p14:creationId xmlns:p14="http://schemas.microsoft.com/office/powerpoint/2010/main" val="5859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 flipV="1">
            <a:off x="-7853" y="518108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37</a:t>
            </a:fld>
            <a:endParaRPr lang="ru-RU" sz="18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1212" y="19050"/>
            <a:ext cx="11960123" cy="5022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РЫНОК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МЯСА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ГОВЯДИНЫ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6597570" y="660952"/>
          <a:ext cx="5395890" cy="52595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349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Землепользователь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Пастбища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Незадейств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площадь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2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Акмолинская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Бауманское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56 514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47 373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Сочинское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86 050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77 260   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726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2" marR="5822" marT="5822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Ен-Дала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38 088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25 428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726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2" marR="5822" marT="5822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</a:t>
                      </a:r>
                      <a:r>
                        <a:rPr lang="ru-RU" sz="12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Есил Агро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38 910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23 169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726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2" marR="5822" marT="5822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Атбасаркая Нива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85 313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79 870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ЗКО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 мал зауыты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118 950   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96 028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26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2" marR="5822" marT="5822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Crown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Батыс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13 314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13 314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726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2" marR="5822" marT="5822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Чапаевский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21 635   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19 857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72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Костанайская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Алиби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21 137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21 137   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726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2" marR="5822" marT="5822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Алтынсарино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57 106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12 527   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726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2" marR="5822" marT="5822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Диевское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47 112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14 184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726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2" marR="5822" marT="5822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204 585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204 585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726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2" marR="5822" marT="5822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Карасу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119 869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119 869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7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Мангистауская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1 885 400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1 876 556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726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2" marR="5822" marT="5822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Карагантубек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162 399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153 496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726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2" marR="5822" marT="5822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Таушык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149 050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122 039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272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Карагандинская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Броккер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110 282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96 702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99804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2" marR="5822" marT="5822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Племенной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завод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Женис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161 255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145 342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726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2" marR="5822" marT="5822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Кайнар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68 249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54 986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2726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2" marR="5822" marT="5822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Отканжар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83 437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59 411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2726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2" marR="5822" marT="5822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Талдысай-2030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80 466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76 032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27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Кызылту Нан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82 564   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82 564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2726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2" marR="5822" marT="5822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50 417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49 851   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77" marR="3277" marT="4368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" y="646312"/>
            <a:ext cx="1518552" cy="14104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ADF599-D49D-4620-AD70-BAD5408DB9BB}"/>
              </a:ext>
            </a:extLst>
          </p:cNvPr>
          <p:cNvSpPr txBox="1"/>
          <p:nvPr/>
        </p:nvSpPr>
        <p:spPr>
          <a:xfrm>
            <a:off x="1462598" y="654334"/>
            <a:ext cx="520864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Ограниченность пастбищных угодий</a:t>
            </a:r>
            <a:endParaRPr lang="ru-RU" altLang="ko-K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рационального использования пастбищ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57326" y="6090662"/>
            <a:ext cx="4282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Примеры неэффективного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пастбищ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67160" y="2357432"/>
            <a:ext cx="5866176" cy="4008644"/>
            <a:chOff x="810228" y="2369007"/>
            <a:chExt cx="5449487" cy="3615104"/>
          </a:xfrm>
        </p:grpSpPr>
        <p:graphicFrame>
          <p:nvGraphicFramePr>
            <p:cNvPr id="25" name="Диаграмма 24"/>
            <p:cNvGraphicFramePr/>
            <p:nvPr>
              <p:extLst/>
            </p:nvPr>
          </p:nvGraphicFramePr>
          <p:xfrm>
            <a:off x="810228" y="2512586"/>
            <a:ext cx="4537275" cy="3471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" name="Прямоугольник 22"/>
            <p:cNvSpPr>
              <a:spLocks noChangeArrowheads="1"/>
            </p:cNvSpPr>
            <p:nvPr/>
          </p:nvSpPr>
          <p:spPr bwMode="auto">
            <a:xfrm>
              <a:off x="4311491" y="4514566"/>
              <a:ext cx="1661045" cy="1177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90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90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90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90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6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  <a:r>
                <a:rPr lang="ru-RU" altLang="ru-RU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altLang="ru-RU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altLang="ru-RU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 используются</a:t>
              </a:r>
              <a:endParaRPr lang="ru-RU" altLang="ru-RU" sz="6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10228" y="2423579"/>
              <a:ext cx="1598749" cy="1184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91119">
                <a:defRPr/>
              </a:pPr>
              <a:r>
                <a:rPr lang="ru-RU" sz="66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  <a:r>
                <a:rPr lang="ru-RU" sz="3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91119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Используются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6A7448-9D88-48E8-9CC6-2A88CAA5E3C3}"/>
                </a:ext>
              </a:extLst>
            </p:cNvPr>
            <p:cNvSpPr txBox="1"/>
            <p:nvPr/>
          </p:nvSpPr>
          <p:spPr>
            <a:xfrm>
              <a:off x="2723682" y="2369007"/>
              <a:ext cx="3536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Использование пастбищ </a:t>
              </a: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Республике </a:t>
              </a: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Казахстан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9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0" y="33249"/>
            <a:ext cx="12192000" cy="546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МЕДИЦИНСКИЕ УСЛУГИ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0" y="581271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503890" y="2207997"/>
            <a:ext cx="11296812" cy="599969"/>
            <a:chOff x="1701463" y="4386611"/>
            <a:chExt cx="8716491" cy="654845"/>
          </a:xfrm>
        </p:grpSpPr>
        <p:sp>
          <p:nvSpPr>
            <p:cNvPr id="6" name="Trapezoid 22">
              <a:extLst>
                <a:ext uri="{FF2B5EF4-FFF2-40B4-BE49-F238E27FC236}">
                  <a16:creationId xmlns:a16="http://schemas.microsoft.com/office/drawing/2014/main" id="{2A42997D-3BF9-4571-83B0-C136EB22D7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6169" y="4417051"/>
              <a:ext cx="449662" cy="228752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020B3834-EDC9-4490-9440-5CF7D5B653DF}"/>
                </a:ext>
              </a:extLst>
            </p:cNvPr>
            <p:cNvSpPr/>
            <p:nvPr/>
          </p:nvSpPr>
          <p:spPr>
            <a:xfrm rot="2700000">
              <a:off x="10170910" y="4438868"/>
              <a:ext cx="158303" cy="335784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01463" y="4386612"/>
              <a:ext cx="8582709" cy="6235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21039" y="4386611"/>
              <a:ext cx="6063134" cy="65484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F189C8-61FC-4E42-B305-6030C10CC1B7}"/>
                </a:ext>
              </a:extLst>
            </p:cNvPr>
            <p:cNvSpPr txBox="1"/>
            <p:nvPr/>
          </p:nvSpPr>
          <p:spPr>
            <a:xfrm>
              <a:off x="1701463" y="4513978"/>
              <a:ext cx="2517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400" b="1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defRPr>
              </a:lvl1pPr>
            </a:lstStyle>
            <a:p>
              <a:r>
                <a:rPr lang="ru-RU" altLang="ko-KR" sz="2000" dirty="0" smtClean="0">
                  <a:latin typeface="Arial" panose="020B0604020202020204" pitchFamily="34" charset="0"/>
                </a:rPr>
                <a:t>Частные организации </a:t>
              </a:r>
              <a:endParaRPr lang="ru-RU" altLang="ko-KR" sz="2000" dirty="0">
                <a:latin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D8B2D4-0EAE-4CC1-B68D-D1EB821F3649}"/>
                </a:ext>
              </a:extLst>
            </p:cNvPr>
            <p:cNvSpPr txBox="1"/>
            <p:nvPr/>
          </p:nvSpPr>
          <p:spPr>
            <a:xfrm>
              <a:off x="4793819" y="4463699"/>
              <a:ext cx="49231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24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Государственные организации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796562" y="1172493"/>
            <a:ext cx="2050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1274" y="1490423"/>
            <a:ext cx="205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ADF599-D49D-4620-AD70-BAD5408DB9BB}"/>
              </a:ext>
            </a:extLst>
          </p:cNvPr>
          <p:cNvSpPr txBox="1"/>
          <p:nvPr/>
        </p:nvSpPr>
        <p:spPr>
          <a:xfrm>
            <a:off x="1182602" y="661222"/>
            <a:ext cx="10169915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участие</a:t>
            </a:r>
          </a:p>
          <a:p>
            <a:r>
              <a:rPr lang="ru-RU" altLang="ko-KR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объеме медицинских и лабораторных услуг</a:t>
            </a:r>
            <a:endParaRPr lang="ru-RU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2" descr="C:\Users\Пользователь\Desktop\Иконки\beakers-309864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8" y="724166"/>
            <a:ext cx="869056" cy="9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2999676" y="5147761"/>
            <a:ext cx="8437474" cy="1323439"/>
            <a:chOff x="259241" y="5499959"/>
            <a:chExt cx="9728260" cy="170332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0D8B2D4-0EAE-4CC1-B68D-D1EB821F3649}"/>
                </a:ext>
              </a:extLst>
            </p:cNvPr>
            <p:cNvSpPr txBox="1"/>
            <p:nvPr/>
          </p:nvSpPr>
          <p:spPr>
            <a:xfrm>
              <a:off x="1123641" y="5499959"/>
              <a:ext cx="8863860" cy="170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defRPr>
              </a:lvl1pPr>
            </a:lstStyle>
            <a:p>
              <a:r>
                <a:rPr lang="ru-RU" altLang="ko-KR" sz="20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Обеспечение доступа </a:t>
              </a:r>
              <a:r>
                <a:rPr lang="ru-RU" altLang="ko-KR" sz="20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частных организаций к</a:t>
              </a:r>
              <a:r>
                <a:rPr lang="ru-RU" altLang="ko-KR" sz="18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: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altLang="ko-KR" sz="18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лечению запрещенных в частном секторе заболеваний</a:t>
              </a:r>
              <a:endParaRPr lang="ru-RU" altLang="ko-KR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indent="358775"/>
              <a:r>
                <a:rPr lang="ru-RU" altLang="ko-KR" sz="1200" i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злокачественные </a:t>
              </a:r>
              <a:r>
                <a:rPr lang="ru-RU" altLang="ko-KR" sz="1200" i="1" dirty="0">
                  <a:solidFill>
                    <a:schemeClr val="tx1"/>
                  </a:solidFill>
                  <a:latin typeface="Arial" panose="020B0604020202020204" pitchFamily="34" charset="0"/>
                </a:rPr>
                <a:t>новообразования, ревматизм </a:t>
              </a:r>
              <a:r>
                <a:rPr lang="ru-RU" altLang="ko-KR" sz="1200" i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и др.</a:t>
              </a:r>
            </a:p>
            <a:p>
              <a:pPr marL="342900" lvl="0" indent="-342900">
                <a:buFont typeface="Wingdings" panose="05000000000000000000" pitchFamily="2" charset="2"/>
                <a:buChar char="q"/>
              </a:pPr>
              <a:r>
                <a:rPr lang="ru-RU" sz="1800" dirty="0" smtClean="0">
                  <a:latin typeface="Arial" panose="020B0604020202020204" pitchFamily="34" charset="0"/>
                </a:rPr>
                <a:t>проведению </a:t>
              </a:r>
              <a:r>
                <a:rPr lang="ru-RU" sz="1800" dirty="0">
                  <a:latin typeface="Arial" panose="020B0604020202020204" pitchFamily="34" charset="0"/>
                </a:rPr>
                <a:t>лабораторных </a:t>
              </a:r>
              <a:r>
                <a:rPr lang="ru-RU" sz="1800" dirty="0" smtClean="0">
                  <a:latin typeface="Arial" panose="020B0604020202020204" pitchFamily="34" charset="0"/>
                </a:rPr>
                <a:t>исследований</a:t>
              </a:r>
              <a:r>
                <a:rPr lang="ru-RU" sz="1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/>
              </a:r>
              <a:br>
                <a:rPr lang="ru-RU" sz="1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</a:br>
              <a:r>
                <a:rPr lang="ru-RU" sz="1200" i="1" dirty="0" smtClean="0">
                  <a:latin typeface="Arial" panose="020B0604020202020204" pitchFamily="34" charset="0"/>
                </a:rPr>
                <a:t>исследование </a:t>
              </a:r>
              <a:r>
                <a:rPr lang="ru-RU" sz="1200" i="1" dirty="0">
                  <a:latin typeface="Arial" panose="020B0604020202020204" pitchFamily="34" charset="0"/>
                </a:rPr>
                <a:t>на ВИЧ-инфекцию, скрининг материнских маркеров и др</a:t>
              </a:r>
              <a:r>
                <a:rPr lang="ru-RU" sz="1200" i="1" dirty="0" smtClean="0">
                  <a:latin typeface="Arial" panose="020B0604020202020204" pitchFamily="34" charset="0"/>
                </a:rPr>
                <a:t>.</a:t>
              </a:r>
              <a:endParaRPr lang="ru-RU" sz="1200" i="1" dirty="0">
                <a:latin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9241" y="5512671"/>
              <a:ext cx="724228" cy="1544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7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03890" y="2786271"/>
            <a:ext cx="11228351" cy="444481"/>
            <a:chOff x="1703574" y="4386612"/>
            <a:chExt cx="8714380" cy="623570"/>
          </a:xfrm>
        </p:grpSpPr>
        <p:sp>
          <p:nvSpPr>
            <p:cNvPr id="22" name="Trapezoid 22">
              <a:extLst>
                <a:ext uri="{FF2B5EF4-FFF2-40B4-BE49-F238E27FC236}">
                  <a16:creationId xmlns:a16="http://schemas.microsoft.com/office/drawing/2014/main" id="{2A42997D-3BF9-4571-83B0-C136EB22D7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6169" y="4417051"/>
              <a:ext cx="449662" cy="228752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020B3834-EDC9-4490-9440-5CF7D5B653DF}"/>
                </a:ext>
              </a:extLst>
            </p:cNvPr>
            <p:cNvSpPr/>
            <p:nvPr/>
          </p:nvSpPr>
          <p:spPr>
            <a:xfrm rot="2700000">
              <a:off x="10170910" y="4438868"/>
              <a:ext cx="158303" cy="335784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703574" y="4386612"/>
              <a:ext cx="8580599" cy="6235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727627" y="4386612"/>
              <a:ext cx="1608875" cy="61584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F189C8-61FC-4E42-B305-6030C10CC1B7}"/>
                </a:ext>
              </a:extLst>
            </p:cNvPr>
            <p:cNvSpPr txBox="1"/>
            <p:nvPr/>
          </p:nvSpPr>
          <p:spPr>
            <a:xfrm>
              <a:off x="8148778" y="4482503"/>
              <a:ext cx="1088739" cy="4317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400" b="1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defRPr>
              </a:lvl1pPr>
            </a:lstStyle>
            <a:p>
              <a:r>
                <a:rPr lang="ru-RU" altLang="ko-KR" sz="1400" b="0" dirty="0" smtClean="0">
                  <a:latin typeface="Arial" pitchFamily="34" charset="0"/>
                </a:rPr>
                <a:t>стоматология </a:t>
              </a:r>
              <a:endParaRPr lang="ru-RU" altLang="ko-KR" sz="1400" b="0" dirty="0">
                <a:latin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414477" y="2763248"/>
            <a:ext cx="1276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anose="020B0604020202020204" pitchFamily="34" charset="0"/>
              </a:rPr>
              <a:t>84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53151" y="2777905"/>
            <a:ext cx="186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anose="020B0604020202020204" pitchFamily="34" charset="0"/>
              </a:rPr>
              <a:t>16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503890" y="3230752"/>
            <a:ext cx="11228351" cy="444481"/>
            <a:chOff x="1703574" y="4386612"/>
            <a:chExt cx="8714380" cy="623570"/>
          </a:xfrm>
        </p:grpSpPr>
        <p:sp>
          <p:nvSpPr>
            <p:cNvPr id="33" name="Trapezoid 22">
              <a:extLst>
                <a:ext uri="{FF2B5EF4-FFF2-40B4-BE49-F238E27FC236}">
                  <a16:creationId xmlns:a16="http://schemas.microsoft.com/office/drawing/2014/main" id="{2A42997D-3BF9-4571-83B0-C136EB22D7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6169" y="4417051"/>
              <a:ext cx="449662" cy="228752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020B3834-EDC9-4490-9440-5CF7D5B653DF}"/>
                </a:ext>
              </a:extLst>
            </p:cNvPr>
            <p:cNvSpPr/>
            <p:nvPr/>
          </p:nvSpPr>
          <p:spPr>
            <a:xfrm rot="2700000">
              <a:off x="10170910" y="4438868"/>
              <a:ext cx="158303" cy="335784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703574" y="4386612"/>
              <a:ext cx="8580599" cy="6235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513478" y="4386612"/>
              <a:ext cx="3823024" cy="61584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EF189C8-61FC-4E42-B305-6030C10CC1B7}"/>
                </a:ext>
              </a:extLst>
            </p:cNvPr>
            <p:cNvSpPr txBox="1"/>
            <p:nvPr/>
          </p:nvSpPr>
          <p:spPr>
            <a:xfrm>
              <a:off x="5619343" y="4468298"/>
              <a:ext cx="1741156" cy="4317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400" b="1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defRPr>
              </a:lvl1pPr>
            </a:lstStyle>
            <a:p>
              <a:r>
                <a:rPr lang="ru-RU" altLang="ko-KR" sz="1400" b="0" dirty="0">
                  <a:latin typeface="Arial" pitchFamily="34" charset="0"/>
                </a:rPr>
                <a:t>ц</a:t>
              </a:r>
              <a:r>
                <a:rPr lang="ru-RU" altLang="ko-KR" sz="1400" b="0" dirty="0" smtClean="0">
                  <a:latin typeface="Arial" panose="020B0604020202020204" pitchFamily="34" charset="0"/>
                </a:rPr>
                <a:t>ентры реабилитации </a:t>
              </a:r>
              <a:endParaRPr lang="ru-RU" altLang="ko-KR" sz="1400" b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96068" y="3641876"/>
            <a:ext cx="11225616" cy="444481"/>
            <a:chOff x="1703574" y="4386612"/>
            <a:chExt cx="8714380" cy="623570"/>
          </a:xfrm>
        </p:grpSpPr>
        <p:sp>
          <p:nvSpPr>
            <p:cNvPr id="47" name="Trapezoid 22">
              <a:extLst>
                <a:ext uri="{FF2B5EF4-FFF2-40B4-BE49-F238E27FC236}">
                  <a16:creationId xmlns:a16="http://schemas.microsoft.com/office/drawing/2014/main" id="{2A42997D-3BF9-4571-83B0-C136EB22D7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6169" y="4417051"/>
              <a:ext cx="449662" cy="228752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6">
              <a:extLst>
                <a:ext uri="{FF2B5EF4-FFF2-40B4-BE49-F238E27FC236}">
                  <a16:creationId xmlns:a16="http://schemas.microsoft.com/office/drawing/2014/main" id="{020B3834-EDC9-4490-9440-5CF7D5B653DF}"/>
                </a:ext>
              </a:extLst>
            </p:cNvPr>
            <p:cNvSpPr/>
            <p:nvPr/>
          </p:nvSpPr>
          <p:spPr>
            <a:xfrm rot="2700000">
              <a:off x="10170910" y="4438868"/>
              <a:ext cx="158303" cy="335784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703574" y="4386612"/>
              <a:ext cx="8580599" cy="6235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6022161" y="4386612"/>
              <a:ext cx="4316464" cy="61584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EF189C8-61FC-4E42-B305-6030C10CC1B7}"/>
                </a:ext>
              </a:extLst>
            </p:cNvPr>
            <p:cNvSpPr txBox="1"/>
            <p:nvPr/>
          </p:nvSpPr>
          <p:spPr>
            <a:xfrm>
              <a:off x="2441105" y="4468298"/>
              <a:ext cx="7159988" cy="4317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400" b="1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defRPr>
              </a:lvl1pPr>
            </a:lstStyle>
            <a:p>
              <a:r>
                <a:rPr lang="ru-RU" altLang="ko-KR" sz="1400" b="0" dirty="0" smtClean="0">
                  <a:latin typeface="Arial" pitchFamily="34" charset="0"/>
                </a:rPr>
                <a:t>охрана здоровья (</a:t>
              </a:r>
              <a:r>
                <a:rPr lang="ru-RU" sz="1400" b="0" dirty="0" smtClean="0">
                  <a:latin typeface="Arial" panose="020B0604020202020204" pitchFamily="34" charset="0"/>
                </a:rPr>
                <a:t>гидротерапия, гомеопатия, </a:t>
              </a:r>
              <a:r>
                <a:rPr lang="ru-RU" sz="1400" b="0" dirty="0" err="1">
                  <a:latin typeface="Arial" panose="020B0604020202020204" pitchFamily="34" charset="0"/>
                </a:rPr>
                <a:t>оптометрия</a:t>
              </a:r>
              <a:r>
                <a:rPr lang="ru-RU" sz="1400" b="0" dirty="0">
                  <a:latin typeface="Arial" panose="020B0604020202020204" pitchFamily="34" charset="0"/>
                </a:rPr>
                <a:t>, </a:t>
              </a:r>
              <a:r>
                <a:rPr lang="ru-RU" sz="1400" b="0" dirty="0" smtClean="0">
                  <a:latin typeface="Arial" panose="020B0604020202020204" pitchFamily="34" charset="0"/>
                </a:rPr>
                <a:t>мануальная терапия и т.д.</a:t>
              </a:r>
              <a:r>
                <a:rPr lang="ru-RU" altLang="ko-KR" sz="1400" b="0" dirty="0" smtClean="0">
                  <a:latin typeface="Arial" pitchFamily="34" charset="0"/>
                </a:rPr>
                <a:t>), оториноларингология </a:t>
              </a:r>
              <a:endParaRPr lang="ru-RU" altLang="ko-KR" sz="1400" b="0" dirty="0">
                <a:latin typeface="Arial" panose="020B060402020202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078440" y="3212034"/>
            <a:ext cx="1276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anose="020B0604020202020204" pitchFamily="34" charset="0"/>
              </a:rPr>
              <a:t>58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94630" y="3213643"/>
            <a:ext cx="186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anose="020B0604020202020204" pitchFamily="34" charset="0"/>
              </a:rPr>
              <a:t>42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291371" y="3625738"/>
            <a:ext cx="123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anose="020B0604020202020204" pitchFamily="34" charset="0"/>
              </a:rPr>
              <a:t>56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9400" y="3612867"/>
            <a:ext cx="114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anose="020B0604020202020204" pitchFamily="34" charset="0"/>
              </a:rPr>
              <a:t>44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471354" y="4023907"/>
            <a:ext cx="10849054" cy="1323439"/>
            <a:chOff x="164298" y="4316866"/>
            <a:chExt cx="7153175" cy="132343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AADF599-D49D-4620-AD70-BAD5408DB9BB}"/>
                </a:ext>
              </a:extLst>
            </p:cNvPr>
            <p:cNvSpPr txBox="1"/>
            <p:nvPr/>
          </p:nvSpPr>
          <p:spPr>
            <a:xfrm>
              <a:off x="674655" y="4593863"/>
              <a:ext cx="664281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Сокращение перечня медицинских </a:t>
              </a:r>
              <a:r>
                <a:rPr lang="ru-RU" altLang="ko-KR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услуг</a:t>
              </a:r>
              <a:r>
                <a:rPr lang="ru-RU" altLang="ko-KR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altLang="ko-K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altLang="ko-K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ko-K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оказываемых </a:t>
              </a:r>
              <a:r>
                <a:rPr lang="ru-RU" altLang="ko-KR" sz="2000" dirty="0"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государственными </a:t>
              </a:r>
              <a:r>
                <a:rPr lang="ru-RU" altLang="ko-K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организациями</a:t>
              </a:r>
              <a:endParaRPr lang="ko-KR" altLang="en-US" sz="1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4298" y="4316866"/>
              <a:ext cx="9140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38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26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584958" y="6664325"/>
            <a:ext cx="614363" cy="193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sz="1067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1067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972790"/>
              </p:ext>
            </p:extLst>
          </p:nvPr>
        </p:nvGraphicFramePr>
        <p:xfrm>
          <a:off x="208954" y="3486085"/>
          <a:ext cx="3415656" cy="295088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1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4338">
                <a:tc>
                  <a:txBody>
                    <a:bodyPr/>
                    <a:lstStyle/>
                    <a:p>
                      <a:pPr marL="268288" marR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Доступ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 «КЛЮЧЕВОЙ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b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МОЩНОСТИ»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543">
                <a:tc>
                  <a:txBody>
                    <a:bodyPr/>
                    <a:lstStyle/>
                    <a:p>
                      <a:pPr marL="0" marR="0" indent="0" algn="just" defTabSz="914436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Ключевая мощность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» — это инфраструктура или ресурсы, без доступа к которым конкуренты не могут предоставлять свои услуги потребителям</a:t>
                      </a: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2184080" y="2808787"/>
            <a:ext cx="7648626" cy="661578"/>
            <a:chOff x="995838" y="1671066"/>
            <a:chExt cx="10198170" cy="103276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282895" y="1671066"/>
              <a:ext cx="9594377" cy="528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kk-KZ" sz="1600" b="1" dirty="0">
                  <a:latin typeface="Century Gothic" panose="020B0502020202020204" pitchFamily="34" charset="0"/>
                  <a:ea typeface="Tahoma" panose="020B0604030504040204" pitchFamily="34" charset="0"/>
                </a:rPr>
                <a:t>Барьеры по развитию конкуренции</a:t>
              </a: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995843" y="1963892"/>
              <a:ext cx="2224585" cy="0"/>
            </a:xfrm>
            <a:prstGeom prst="line">
              <a:avLst/>
            </a:prstGeom>
            <a:ln w="19050">
              <a:solidFill>
                <a:srgbClr val="203864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995838" y="1949897"/>
              <a:ext cx="3" cy="709676"/>
            </a:xfrm>
            <a:prstGeom prst="line">
              <a:avLst/>
            </a:prstGeom>
            <a:ln w="19050">
              <a:solidFill>
                <a:srgbClr val="203864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8969422" y="1994154"/>
              <a:ext cx="2224586" cy="0"/>
            </a:xfrm>
            <a:prstGeom prst="line">
              <a:avLst/>
            </a:prstGeom>
            <a:ln w="19050">
              <a:solidFill>
                <a:srgbClr val="203864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11183628" y="1994157"/>
              <a:ext cx="3" cy="709676"/>
            </a:xfrm>
            <a:prstGeom prst="line">
              <a:avLst/>
            </a:prstGeom>
            <a:ln w="19050">
              <a:solidFill>
                <a:srgbClr val="203864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99865"/>
              </p:ext>
            </p:extLst>
          </p:nvPr>
        </p:nvGraphicFramePr>
        <p:xfrm>
          <a:off x="3763174" y="3498555"/>
          <a:ext cx="4224867" cy="295088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24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59">
                <a:tc>
                  <a:txBody>
                    <a:bodyPr/>
                    <a:lstStyle/>
                    <a:p>
                      <a:pPr marL="0" marR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Искажение</a:t>
                      </a:r>
                      <a:r>
                        <a:rPr lang="ru-RU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      ценообразования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924">
                <a:tc>
                  <a:txBody>
                    <a:bodyPr/>
                    <a:lstStyle/>
                    <a:p>
                      <a:pPr marL="0" marR="0" indent="0" algn="just" defTabSz="914436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Статья 116 Предпринимательского кодекса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: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14 видов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 ценового регулирования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 на рынках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лекарственных средств, СЗПТ, ГСМ, товарного и сжиженного нефтяного газа, электроэнергии, алкогольной и табачной продукции, субсидируемые услуги, услуги естественной и государственной монополий, услуги общественно значимых рынков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794803"/>
              </p:ext>
            </p:extLst>
          </p:nvPr>
        </p:nvGraphicFramePr>
        <p:xfrm>
          <a:off x="8159803" y="3494154"/>
          <a:ext cx="3937664" cy="29552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3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614">
                <a:tc>
                  <a:txBody>
                    <a:bodyPr/>
                    <a:lstStyle/>
                    <a:p>
                      <a:pPr marL="0" marR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Избирательное</a:t>
                      </a:r>
                      <a:r>
                        <a:rPr lang="ru-RU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покровительство</a:t>
                      </a:r>
                      <a:r>
                        <a:rPr lang="ru-RU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  </a:t>
                      </a:r>
                      <a:br>
                        <a:rPr lang="ru-RU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</a:br>
                      <a:r>
                        <a:rPr lang="ru-RU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      / </a:t>
                      </a:r>
                      <a:r>
                        <a:rPr lang="ru-RU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Ф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АВОРИТИЗМ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670">
                <a:tc>
                  <a:txBody>
                    <a:bodyPr/>
                    <a:lstStyle/>
                    <a:p>
                      <a:pPr marL="0" marR="0" indent="0" algn="just" defTabSz="914436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Меры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 государственной поддержки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: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</a:br>
                      <a:r>
                        <a:rPr lang="ru-RU" sz="1050" i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Предоставление субсидий, налоговых льгот 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ограниченному количеству </a:t>
                      </a:r>
                      <a:r>
                        <a:rPr lang="ru-RU" sz="105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компаний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36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3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36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5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Создание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единых операторов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частных монополий</a:t>
                      </a:r>
                      <a:r>
                        <a:rPr lang="ru-RU" sz="105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, назначение «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чемпионов</a:t>
                      </a:r>
                      <a:r>
                        <a:rPr lang="ru-RU" sz="105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» </a:t>
                      </a:r>
                    </a:p>
                    <a:p>
                      <a:pPr marL="0" marR="0" indent="0" algn="just" defTabSz="914436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3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36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Нарушение правил полезного действия «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Effet utile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» конкуренции: запрещает принятие актов, представляющих субъектам рынка возможность влияния на рынок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83408" y="34290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</a:rPr>
              <a:t>1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65228" y="341283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</a:rPr>
              <a:t>2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182788" y="342748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</a:rPr>
              <a:t>3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18401" y="3081211"/>
            <a:ext cx="6172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latin typeface="Century Gothic" panose="020B0502020202020204" pitchFamily="34" charset="0"/>
              </a:rPr>
              <a:t>Факторы, затрудняющие появление новых игроков и/или создающие </a:t>
            </a:r>
            <a:br>
              <a:rPr lang="ru-RU" sz="1100" i="1" dirty="0">
                <a:latin typeface="Century Gothic" panose="020B0502020202020204" pitchFamily="34" charset="0"/>
              </a:rPr>
            </a:br>
            <a:r>
              <a:rPr lang="ru-RU" sz="1100" i="1" dirty="0">
                <a:latin typeface="Century Gothic" panose="020B0502020202020204" pitchFamily="34" charset="0"/>
              </a:rPr>
              <a:t>неравные условия для их конкурирования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DDEA732-1AA3-4BE6-96A6-58853458DB5A}"/>
              </a:ext>
            </a:extLst>
          </p:cNvPr>
          <p:cNvCxnSpPr>
            <a:cxnSpLocks/>
          </p:cNvCxnSpPr>
          <p:nvPr/>
        </p:nvCxnSpPr>
        <p:spPr>
          <a:xfrm>
            <a:off x="0" y="647946"/>
            <a:ext cx="121920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004B7CF-B147-4775-8BFE-DADD2BBC4279}"/>
              </a:ext>
            </a:extLst>
          </p:cNvPr>
          <p:cNvSpPr/>
          <p:nvPr/>
        </p:nvSpPr>
        <p:spPr>
          <a:xfrm>
            <a:off x="164440" y="172253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kk-KZ" altLang="ru-RU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Текущая ситуация</a:t>
            </a:r>
            <a:endParaRPr lang="ru-RU" altLang="ru-RU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CB5911A-87A6-48A6-9EEC-8B70335DB11C}"/>
              </a:ext>
            </a:extLst>
          </p:cNvPr>
          <p:cNvPicPr/>
          <p:nvPr/>
        </p:nvPicPr>
        <p:blipFill rotWithShape="1">
          <a:blip r:embed="rId2"/>
          <a:srcRect l="16811" t="30438" r="15949" b="10626"/>
          <a:stretch/>
        </p:blipFill>
        <p:spPr bwMode="auto">
          <a:xfrm>
            <a:off x="155976" y="1117462"/>
            <a:ext cx="3504685" cy="1709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3A66804-EFC7-4A13-8EBD-5995C7A96C9E}"/>
              </a:ext>
            </a:extLst>
          </p:cNvPr>
          <p:cNvGrpSpPr/>
          <p:nvPr/>
        </p:nvGrpSpPr>
        <p:grpSpPr>
          <a:xfrm>
            <a:off x="3624610" y="1450716"/>
            <a:ext cx="4082393" cy="835554"/>
            <a:chOff x="8403780" y="2511374"/>
            <a:chExt cx="3566438" cy="835554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18E4CF1C-22C2-4845-A4E9-A5D8FE8058E7}"/>
                </a:ext>
              </a:extLst>
            </p:cNvPr>
            <p:cNvSpPr/>
            <p:nvPr/>
          </p:nvSpPr>
          <p:spPr>
            <a:xfrm>
              <a:off x="8451236" y="2680651"/>
              <a:ext cx="35189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224">
                <a:spcAft>
                  <a:spcPts val="800"/>
                </a:spcAft>
                <a:buClr>
                  <a:srgbClr val="0070CE"/>
                </a:buClr>
                <a:buSzPct val="100000"/>
                <a:defRPr/>
              </a:pPr>
              <a:r>
                <a:rPr lang="en-US" b="1" cap="small" dirty="0">
                  <a:solidFill>
                    <a:srgbClr val="00B050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CR-</a:t>
              </a:r>
              <a:r>
                <a:rPr lang="kk-KZ" b="1" cap="small" dirty="0">
                  <a:solidFill>
                    <a:srgbClr val="00B050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ru-RU" b="1" cap="small" dirty="0">
                <a:solidFill>
                  <a:srgbClr val="00B05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6992F900-0BF2-451C-A5EB-1E2FFF10FE18}"/>
                </a:ext>
              </a:extLst>
            </p:cNvPr>
            <p:cNvSpPr/>
            <p:nvPr/>
          </p:nvSpPr>
          <p:spPr>
            <a:xfrm>
              <a:off x="9182896" y="2511374"/>
              <a:ext cx="146691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224">
                <a:spcAft>
                  <a:spcPts val="800"/>
                </a:spcAft>
                <a:buClr>
                  <a:srgbClr val="0070CE"/>
                </a:buClr>
                <a:buSzPct val="100000"/>
                <a:defRPr/>
              </a:pPr>
              <a:r>
                <a:rPr lang="en-US" sz="4000" b="1" cap="small">
                  <a:solidFill>
                    <a:srgbClr val="00B050"/>
                  </a:solidFill>
                  <a:latin typeface="Century Gothic" panose="020B0502020202020204" pitchFamily="34" charset="0"/>
                  <a:ea typeface="Tahoma" panose="020B0604030504040204" pitchFamily="34" charset="0"/>
                </a:rPr>
                <a:t>70</a:t>
              </a:r>
              <a:r>
                <a:rPr lang="en-US" sz="1600" cap="small" dirty="0">
                  <a:solidFill>
                    <a:srgbClr val="00B050"/>
                  </a:solidFill>
                  <a:latin typeface="Century Gothic" panose="020B0502020202020204" pitchFamily="34" charset="0"/>
                  <a:ea typeface="Tahoma" panose="020B0604030504040204" pitchFamily="34" charset="0"/>
                </a:rPr>
                <a:t>%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0A7C54F0-764E-4CDA-9E5E-7F72D0A0CF72}"/>
                </a:ext>
              </a:extLst>
            </p:cNvPr>
            <p:cNvSpPr/>
            <p:nvPr/>
          </p:nvSpPr>
          <p:spPr>
            <a:xfrm>
              <a:off x="8993383" y="2639042"/>
              <a:ext cx="6078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224">
                <a:spcAft>
                  <a:spcPts val="800"/>
                </a:spcAft>
                <a:buClr>
                  <a:srgbClr val="0070CE"/>
                </a:buClr>
                <a:buSzPct val="100000"/>
                <a:defRPr/>
              </a:pPr>
              <a:r>
                <a:rPr lang="en-US" sz="2400" cap="small" dirty="0">
                  <a:solidFill>
                    <a:srgbClr val="00B050"/>
                  </a:solidFill>
                  <a:latin typeface="Century Gothic" panose="020B0502020202020204" pitchFamily="34" charset="0"/>
                  <a:ea typeface="Tahoma" panose="020B0604030504040204" pitchFamily="34" charset="0"/>
                </a:rPr>
                <a:t>&gt;</a:t>
              </a: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0737C905-7FDE-4FBA-89AA-126DC76FD8E4}"/>
                </a:ext>
              </a:extLst>
            </p:cNvPr>
            <p:cNvSpPr/>
            <p:nvPr/>
          </p:nvSpPr>
          <p:spPr>
            <a:xfrm>
              <a:off x="8403780" y="3085318"/>
              <a:ext cx="330361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224">
                <a:spcAft>
                  <a:spcPts val="800"/>
                </a:spcAft>
                <a:buClr>
                  <a:srgbClr val="0070CE"/>
                </a:buClr>
                <a:buSzPct val="100000"/>
                <a:defRPr/>
              </a:pPr>
              <a:r>
                <a:rPr lang="ru-RU" sz="1050" cap="small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Доля 3-х крупных поставщиков</a:t>
              </a:r>
              <a:endParaRPr lang="en-US" sz="1050" cap="small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B67A7C1-69C4-411A-8B6A-CB2452847E02}"/>
              </a:ext>
            </a:extLst>
          </p:cNvPr>
          <p:cNvSpPr/>
          <p:nvPr/>
        </p:nvSpPr>
        <p:spPr>
          <a:xfrm>
            <a:off x="-25829" y="633918"/>
            <a:ext cx="12217829" cy="480131"/>
          </a:xfrm>
          <a:prstGeom prst="rect">
            <a:avLst/>
          </a:prstGeom>
        </p:spPr>
        <p:txBody>
          <a:bodyPr vert="horz" lIns="365760" tIns="45720" rIns="91440" bIns="45720" rtlCol="0" anchor="ctr">
            <a:normAutofit fontScale="92500"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Высокий уровень концентрации на ключевых товарных рынках и государственного участия в экономике</a:t>
            </a:r>
          </a:p>
        </p:txBody>
      </p:sp>
      <p:pic>
        <p:nvPicPr>
          <p:cNvPr id="57" name="Рисунок 56" descr="Молоток">
            <a:extLst>
              <a:ext uri="{FF2B5EF4-FFF2-40B4-BE49-F238E27FC236}">
                <a16:creationId xmlns:a16="http://schemas.microsoft.com/office/drawing/2014/main" id="{C5126D10-6061-493C-952F-1924D06C2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9994" y="1177548"/>
            <a:ext cx="996501" cy="9965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E259D1-27A6-480D-9D27-69AEB8E68175}"/>
              </a:ext>
            </a:extLst>
          </p:cNvPr>
          <p:cNvSpPr/>
          <p:nvPr/>
        </p:nvSpPr>
        <p:spPr>
          <a:xfrm>
            <a:off x="8036547" y="1453734"/>
            <a:ext cx="234303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r>
              <a:rPr lang="ru-RU" sz="4400" b="1" dirty="0">
                <a:solidFill>
                  <a:srgbClr val="1F4E79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14,9</a:t>
            </a:r>
            <a:r>
              <a:rPr lang="ru-RU" sz="2800" dirty="0">
                <a:solidFill>
                  <a:srgbClr val="1F4E79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% ввп</a:t>
            </a:r>
            <a:endParaRPr lang="ru-RU" sz="1050" dirty="0">
              <a:solidFill>
                <a:srgbClr val="1A4164"/>
              </a:solidFill>
              <a:latin typeface="Century Gothic" panose="020B0502020202020204" pitchFamily="34" charset="0"/>
              <a:ea typeface="Barlow Condensed"/>
              <a:cs typeface="Barlow Condense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C33264-D505-4D29-9E3A-28A442D63667}"/>
              </a:ext>
            </a:extLst>
          </p:cNvPr>
          <p:cNvSpPr/>
          <p:nvPr/>
        </p:nvSpPr>
        <p:spPr>
          <a:xfrm>
            <a:off x="8045011" y="2130692"/>
            <a:ext cx="426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r>
              <a:rPr lang="ru-RU" sz="2000" dirty="0">
                <a:latin typeface="Century Gothic" panose="020B0502020202020204" pitchFamily="34" charset="0"/>
                <a:ea typeface="Barlow Condensed"/>
                <a:cs typeface="Barlow Condensed"/>
              </a:rPr>
              <a:t>доля государства в экономике 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C554696-E158-4698-B1F2-3CA84BD153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634" y="46113"/>
            <a:ext cx="601833" cy="6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84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1748187" y="3766565"/>
            <a:ext cx="2062171" cy="615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Опыт строительства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0" y="33340"/>
            <a:ext cx="12192000" cy="546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ЖИЛИЩНОЕ СТРОИТЕЛЬСТВО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52029" y="714666"/>
            <a:ext cx="3806489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ЛИЦЕНЗИРОВАНИЕ</a:t>
            </a:r>
            <a:endParaRPr lang="ru-RU" sz="2400" b="1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16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Требования для </a:t>
            </a:r>
            <a:r>
              <a:rPr lang="ru-RU" sz="16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строительства</a:t>
            </a:r>
            <a:endParaRPr lang="ru-RU" sz="16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84813" y="2620754"/>
            <a:ext cx="535140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ДОЛЕВОЕ СТРОИТЕЛЬСТВО</a:t>
            </a:r>
          </a:p>
          <a:p>
            <a:pPr algn="ctr"/>
            <a:r>
              <a:rPr lang="ru-RU" sz="160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Требования для привлечения средств</a:t>
            </a:r>
            <a:endParaRPr lang="ru-RU" sz="1600" i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9" y="1720836"/>
            <a:ext cx="759816" cy="54147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705480" y="2055693"/>
            <a:ext cx="1575453" cy="262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Персонал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Картинки по запросу строительный персона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83" y="1678371"/>
            <a:ext cx="943142" cy="6661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</p:pic>
      <p:pic>
        <p:nvPicPr>
          <p:cNvPr id="1028" name="Picture 4" descr="Картинки по запросу строительная техника логотип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" b="30671"/>
          <a:stretch/>
        </p:blipFill>
        <p:spPr bwMode="auto">
          <a:xfrm>
            <a:off x="8436213" y="1740314"/>
            <a:ext cx="1203837" cy="7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05443" y="1688530"/>
            <a:ext cx="2062171" cy="615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Опыт строительства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386066" y="2068243"/>
            <a:ext cx="1161481" cy="23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Техника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76862" y="4065409"/>
            <a:ext cx="1586242" cy="262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Участок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011" y="3842061"/>
            <a:ext cx="939069" cy="47972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35" y="3784032"/>
            <a:ext cx="765020" cy="54147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705480" y="4112448"/>
            <a:ext cx="1493841" cy="262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Каркас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8500" y="3745427"/>
            <a:ext cx="785987" cy="60471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36" y="3485872"/>
            <a:ext cx="652405" cy="527739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1357" y="1534806"/>
            <a:ext cx="446372" cy="45293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7938" y="1552762"/>
            <a:ext cx="446372" cy="45293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5650" y="1589343"/>
            <a:ext cx="446372" cy="45293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29" y="3581843"/>
            <a:ext cx="652405" cy="527739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1129241" y="5632423"/>
            <a:ext cx="2594395" cy="450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Застройщик не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сторона договора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261104" y="5653243"/>
            <a:ext cx="2594395" cy="450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Договор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бронирования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972990" y="4603547"/>
            <a:ext cx="4770553" cy="542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Требования не работают 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ИСКЛЮЧИТЬ !!! 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1" name="Правая фигурная скобка 70"/>
          <p:cNvSpPr/>
          <p:nvPr/>
        </p:nvSpPr>
        <p:spPr>
          <a:xfrm rot="5400000">
            <a:off x="4235521" y="2635864"/>
            <a:ext cx="161603" cy="3793295"/>
          </a:xfrm>
          <a:prstGeom prst="rightBrac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евая фигурная скобка 76"/>
          <p:cNvSpPr/>
          <p:nvPr/>
        </p:nvSpPr>
        <p:spPr>
          <a:xfrm rot="5400000">
            <a:off x="4195826" y="3394380"/>
            <a:ext cx="180023" cy="3797135"/>
          </a:xfrm>
          <a:prstGeom prst="leftBrac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23" y="3487401"/>
            <a:ext cx="652405" cy="52773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000789" y="4438340"/>
            <a:ext cx="4770553" cy="542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Аннулирование 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прав при </a:t>
            </a:r>
          </a:p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 вводе в эксплуатацию 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7211152" y="5202936"/>
            <a:ext cx="4208113" cy="1513154"/>
            <a:chOff x="7186571" y="4985901"/>
            <a:chExt cx="4208113" cy="1513154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7186571" y="4985901"/>
              <a:ext cx="4208113" cy="15131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7712938" y="5031458"/>
              <a:ext cx="3391794" cy="691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Допуск  </a:t>
              </a:r>
              <a:r>
                <a:rPr lang="ru-RU" sz="3200" b="1" dirty="0" smtClean="0">
                  <a:solidFill>
                    <a:srgbClr val="00B050"/>
                  </a:solidFill>
                </a:rPr>
                <a:t>263 </a:t>
              </a:r>
              <a:r>
                <a:rPr lang="ru-RU" b="1" dirty="0" smtClean="0">
                  <a:solidFill>
                    <a:schemeClr val="tx1"/>
                  </a:solidFill>
                </a:rPr>
                <a:t>застройщиков  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699979" y="5547480"/>
              <a:ext cx="3391794" cy="691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Снижение цен на </a:t>
              </a:r>
              <a:r>
                <a:rPr lang="ru-RU" sz="3200" b="1" dirty="0" smtClean="0">
                  <a:solidFill>
                    <a:srgbClr val="00B050"/>
                  </a:solidFill>
                </a:rPr>
                <a:t>10 %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67771" y="5165924"/>
              <a:ext cx="446372" cy="452936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79615" y="5716719"/>
              <a:ext cx="446372" cy="452936"/>
            </a:xfrm>
            <a:prstGeom prst="rect">
              <a:avLst/>
            </a:prstGeom>
          </p:spPr>
        </p:pic>
      </p:grpSp>
      <p:sp>
        <p:nvSpPr>
          <p:cNvPr id="3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39</a:t>
            </a:fld>
            <a:endParaRPr lang="ru-RU" sz="18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0" y="581271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4456944" y="1884449"/>
            <a:ext cx="3248947" cy="318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41259" y="31175"/>
            <a:ext cx="11960123" cy="5022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 ДОРОЖНОЙ КАРТЫ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РАЗВИТИЯ КОНКУРЕНЦИИ</a:t>
            </a:r>
          </a:p>
        </p:txBody>
      </p:sp>
      <p:sp>
        <p:nvSpPr>
          <p:cNvPr id="54" name="Rectangle: Rounded Corners 115">
            <a:extLst>
              <a:ext uri="{FF2B5EF4-FFF2-40B4-BE49-F238E27FC236}">
                <a16:creationId xmlns:a16="http://schemas.microsoft.com/office/drawing/2014/main" id="{2046D139-7315-4987-8325-44A7F67B4E71}"/>
              </a:ext>
            </a:extLst>
          </p:cNvPr>
          <p:cNvSpPr/>
          <p:nvPr/>
        </p:nvSpPr>
        <p:spPr>
          <a:xfrm>
            <a:off x="1202724" y="5288843"/>
            <a:ext cx="2826252" cy="675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2. </a:t>
            </a:r>
            <a:r>
              <a:rPr lang="en-US" sz="2000" dirty="0" smtClean="0">
                <a:solidFill>
                  <a:schemeClr val="tx1"/>
                </a:solidFill>
              </a:rPr>
              <a:t>SHARING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</a:rPr>
              <a:t>(Сотовая связь)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58" name="Rectangle: Rounded Corners 115">
            <a:extLst>
              <a:ext uri="{FF2B5EF4-FFF2-40B4-BE49-F238E27FC236}">
                <a16:creationId xmlns:a16="http://schemas.microsoft.com/office/drawing/2014/main" id="{2046D139-7315-4987-8325-44A7F67B4E71}"/>
              </a:ext>
            </a:extLst>
          </p:cNvPr>
          <p:cNvSpPr/>
          <p:nvPr/>
        </p:nvSpPr>
        <p:spPr>
          <a:xfrm>
            <a:off x="4604284" y="5802352"/>
            <a:ext cx="3076893" cy="7833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3. БИРЖЕВАЯ </a:t>
            </a:r>
            <a:r>
              <a:rPr lang="ru-RU" sz="2000" dirty="0" smtClean="0">
                <a:solidFill>
                  <a:schemeClr val="tx1"/>
                </a:solidFill>
              </a:rPr>
              <a:t>ТОРГОВЛЯ </a:t>
            </a:r>
            <a:r>
              <a:rPr lang="ru-RU" sz="1400" i="1" dirty="0" smtClean="0">
                <a:solidFill>
                  <a:schemeClr val="tx1"/>
                </a:solidFill>
              </a:rPr>
              <a:t>(Уголь, нефтепродукты, газ, электроэнергия)</a:t>
            </a:r>
            <a:endParaRPr lang="en-US" sz="1400" i="1" dirty="0">
              <a:solidFill>
                <a:schemeClr val="tx1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-7853" y="518108"/>
            <a:ext cx="12192000" cy="3117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115">
            <a:extLst>
              <a:ext uri="{FF2B5EF4-FFF2-40B4-BE49-F238E27FC236}">
                <a16:creationId xmlns:a16="http://schemas.microsoft.com/office/drawing/2014/main" id="{2046D139-7315-4987-8325-44A7F67B4E71}"/>
              </a:ext>
            </a:extLst>
          </p:cNvPr>
          <p:cNvSpPr/>
          <p:nvPr/>
        </p:nvSpPr>
        <p:spPr>
          <a:xfrm>
            <a:off x="8429142" y="5320384"/>
            <a:ext cx="2587150" cy="675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4. СУБСИДИРОВАНИЕ </a:t>
            </a:r>
            <a:r>
              <a:rPr lang="ru-RU" sz="2000" dirty="0" smtClean="0">
                <a:solidFill>
                  <a:schemeClr val="tx1"/>
                </a:solidFill>
              </a:rPr>
              <a:t>МСБ </a:t>
            </a:r>
            <a:r>
              <a:rPr lang="ru-RU" sz="1400" i="1" dirty="0" smtClean="0">
                <a:solidFill>
                  <a:schemeClr val="tx1"/>
                </a:solidFill>
              </a:rPr>
              <a:t>(АПК)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115">
            <a:extLst>
              <a:ext uri="{FF2B5EF4-FFF2-40B4-BE49-F238E27FC236}">
                <a16:creationId xmlns:a16="http://schemas.microsoft.com/office/drawing/2014/main" id="{2046D139-7315-4987-8325-44A7F67B4E71}"/>
              </a:ext>
            </a:extLst>
          </p:cNvPr>
          <p:cNvSpPr/>
          <p:nvPr/>
        </p:nvSpPr>
        <p:spPr>
          <a:xfrm>
            <a:off x="8842856" y="3995552"/>
            <a:ext cx="2953728" cy="675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5. ИЗЪЯТИЕ </a:t>
            </a:r>
            <a:r>
              <a:rPr lang="ru-RU" sz="2000" dirty="0" smtClean="0">
                <a:solidFill>
                  <a:schemeClr val="tx1"/>
                </a:solidFill>
              </a:rPr>
              <a:t>РЕСУРСОВ </a:t>
            </a:r>
            <a:r>
              <a:rPr lang="ru-RU" sz="1400" i="1" dirty="0" smtClean="0">
                <a:solidFill>
                  <a:schemeClr val="tx1"/>
                </a:solidFill>
              </a:rPr>
              <a:t>(АПК, жилищное строительство)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62" name="Rectangle: Rounded Corners 115">
            <a:extLst>
              <a:ext uri="{FF2B5EF4-FFF2-40B4-BE49-F238E27FC236}">
                <a16:creationId xmlns:a16="http://schemas.microsoft.com/office/drawing/2014/main" id="{2046D139-7315-4987-8325-44A7F67B4E71}"/>
              </a:ext>
            </a:extLst>
          </p:cNvPr>
          <p:cNvSpPr/>
          <p:nvPr/>
        </p:nvSpPr>
        <p:spPr>
          <a:xfrm>
            <a:off x="9056080" y="2367005"/>
            <a:ext cx="2450804" cy="706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5. СТАНДАРТЫ КОНКУРЕНЦИИ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3" name="Rectangle: Rounded Corners 115">
            <a:extLst>
              <a:ext uri="{FF2B5EF4-FFF2-40B4-BE49-F238E27FC236}">
                <a16:creationId xmlns:a16="http://schemas.microsoft.com/office/drawing/2014/main" id="{2046D139-7315-4987-8325-44A7F67B4E71}"/>
              </a:ext>
            </a:extLst>
          </p:cNvPr>
          <p:cNvSpPr/>
          <p:nvPr/>
        </p:nvSpPr>
        <p:spPr>
          <a:xfrm>
            <a:off x="8172502" y="1051251"/>
            <a:ext cx="2450804" cy="706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4. СРАВНИТЕЛЬНЫЕ РЕСУРСЫ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4" name="Rectangle: Rounded Corners 115">
            <a:extLst>
              <a:ext uri="{FF2B5EF4-FFF2-40B4-BE49-F238E27FC236}">
                <a16:creationId xmlns:a16="http://schemas.microsoft.com/office/drawing/2014/main" id="{2046D139-7315-4987-8325-44A7F67B4E71}"/>
              </a:ext>
            </a:extLst>
          </p:cNvPr>
          <p:cNvSpPr/>
          <p:nvPr/>
        </p:nvSpPr>
        <p:spPr>
          <a:xfrm>
            <a:off x="4687000" y="590489"/>
            <a:ext cx="2685526" cy="706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3. ДЕРЕГУЛИРОВАНИЕ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5" name="Rectangle: Rounded Corners 115">
            <a:extLst>
              <a:ext uri="{FF2B5EF4-FFF2-40B4-BE49-F238E27FC236}">
                <a16:creationId xmlns:a16="http://schemas.microsoft.com/office/drawing/2014/main" id="{2046D139-7315-4987-8325-44A7F67B4E71}"/>
              </a:ext>
            </a:extLst>
          </p:cNvPr>
          <p:cNvSpPr/>
          <p:nvPr/>
        </p:nvSpPr>
        <p:spPr>
          <a:xfrm>
            <a:off x="1202724" y="1170953"/>
            <a:ext cx="2769239" cy="706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2. РЕАЛИЗАЦИЯ АКТИВОВ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6" name="Rectangle: Rounded Corners 115">
            <a:extLst>
              <a:ext uri="{FF2B5EF4-FFF2-40B4-BE49-F238E27FC236}">
                <a16:creationId xmlns:a16="http://schemas.microsoft.com/office/drawing/2014/main" id="{2046D139-7315-4987-8325-44A7F67B4E71}"/>
              </a:ext>
            </a:extLst>
          </p:cNvPr>
          <p:cNvSpPr/>
          <p:nvPr/>
        </p:nvSpPr>
        <p:spPr>
          <a:xfrm>
            <a:off x="576649" y="2616477"/>
            <a:ext cx="2863458" cy="706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1. КОНКУРСНЫЕ ЗАКУПКИ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9" name="Rectangle: Rounded Corners 115">
            <a:extLst>
              <a:ext uri="{FF2B5EF4-FFF2-40B4-BE49-F238E27FC236}">
                <a16:creationId xmlns:a16="http://schemas.microsoft.com/office/drawing/2014/main" id="{2046D139-7315-4987-8325-44A7F67B4E71}"/>
              </a:ext>
            </a:extLst>
          </p:cNvPr>
          <p:cNvSpPr/>
          <p:nvPr/>
        </p:nvSpPr>
        <p:spPr>
          <a:xfrm>
            <a:off x="4715453" y="3180210"/>
            <a:ext cx="2761088" cy="5980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МЕРОПРИЯТИЯ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0" name="Rectangle: Rounded Corners 115">
            <a:extLst>
              <a:ext uri="{FF2B5EF4-FFF2-40B4-BE49-F238E27FC236}">
                <a16:creationId xmlns:a16="http://schemas.microsoft.com/office/drawing/2014/main" id="{2046D139-7315-4987-8325-44A7F67B4E71}"/>
              </a:ext>
            </a:extLst>
          </p:cNvPr>
          <p:cNvSpPr/>
          <p:nvPr/>
        </p:nvSpPr>
        <p:spPr>
          <a:xfrm>
            <a:off x="576649" y="3973917"/>
            <a:ext cx="2839764" cy="6967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1. СМЕНЯМОСТЬ </a:t>
            </a:r>
            <a:r>
              <a:rPr lang="ru-RU" sz="2000" dirty="0" smtClean="0">
                <a:solidFill>
                  <a:schemeClr val="tx1"/>
                </a:solidFill>
              </a:rPr>
              <a:t>ПОСТАВЩИКА </a:t>
            </a:r>
            <a:r>
              <a:rPr lang="ru-RU" sz="1400" i="1" dirty="0" smtClean="0">
                <a:solidFill>
                  <a:schemeClr val="tx1"/>
                </a:solidFill>
              </a:rPr>
              <a:t>(ЖКХ, ЭСО)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71" name="Rectangle: Rounded Corners 115">
            <a:extLst>
              <a:ext uri="{FF2B5EF4-FFF2-40B4-BE49-F238E27FC236}">
                <a16:creationId xmlns:a16="http://schemas.microsoft.com/office/drawing/2014/main" id="{2046D139-7315-4987-8325-44A7F67B4E71}"/>
              </a:ext>
            </a:extLst>
          </p:cNvPr>
          <p:cNvSpPr/>
          <p:nvPr/>
        </p:nvSpPr>
        <p:spPr>
          <a:xfrm>
            <a:off x="5208136" y="2478882"/>
            <a:ext cx="1812966" cy="5980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СИСТЕМНЫЕ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2" name="Rectangle: Rounded Corners 115">
            <a:extLst>
              <a:ext uri="{FF2B5EF4-FFF2-40B4-BE49-F238E27FC236}">
                <a16:creationId xmlns:a16="http://schemas.microsoft.com/office/drawing/2014/main" id="{2046D139-7315-4987-8325-44A7F67B4E71}"/>
              </a:ext>
            </a:extLst>
          </p:cNvPr>
          <p:cNvSpPr/>
          <p:nvPr/>
        </p:nvSpPr>
        <p:spPr>
          <a:xfrm>
            <a:off x="5208136" y="3883105"/>
            <a:ext cx="1829652" cy="598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ОТРАСЛЕВЫЕ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>
            <a:endCxn id="63" idx="1"/>
          </p:cNvCxnSpPr>
          <p:nvPr/>
        </p:nvCxnSpPr>
        <p:spPr>
          <a:xfrm flipV="1">
            <a:off x="7187628" y="1404296"/>
            <a:ext cx="984874" cy="778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endCxn id="61" idx="1"/>
          </p:cNvCxnSpPr>
          <p:nvPr/>
        </p:nvCxnSpPr>
        <p:spPr>
          <a:xfrm>
            <a:off x="7716719" y="3969279"/>
            <a:ext cx="1126137" cy="363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endCxn id="62" idx="1"/>
          </p:cNvCxnSpPr>
          <p:nvPr/>
        </p:nvCxnSpPr>
        <p:spPr>
          <a:xfrm flipV="1">
            <a:off x="7631725" y="2720050"/>
            <a:ext cx="1424355" cy="302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7181801" y="4657253"/>
            <a:ext cx="1247341" cy="1000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>
            <a:endCxn id="58" idx="0"/>
          </p:cNvCxnSpPr>
          <p:nvPr/>
        </p:nvCxnSpPr>
        <p:spPr>
          <a:xfrm>
            <a:off x="6112668" y="5125093"/>
            <a:ext cx="30063" cy="677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>
            <a:off x="3442312" y="2908617"/>
            <a:ext cx="1145866" cy="87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H="1">
            <a:off x="3429997" y="3864357"/>
            <a:ext cx="984588" cy="424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H="1">
            <a:off x="6092681" y="1316425"/>
            <a:ext cx="3316" cy="539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H="1" flipV="1">
            <a:off x="3990333" y="1540476"/>
            <a:ext cx="1203742" cy="669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H="1">
            <a:off x="4052978" y="4649021"/>
            <a:ext cx="881190" cy="936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23577" y="6492875"/>
            <a:ext cx="1758769" cy="365125"/>
          </a:xfrm>
        </p:spPr>
        <p:txBody>
          <a:bodyPr/>
          <a:lstStyle/>
          <a:p>
            <a:fld id="{47530FDB-2DD6-4FA3-8EBB-F0AAEB92A0E9}" type="slidenum">
              <a:rPr lang="ru-RU" sz="1800" smtClean="0"/>
              <a:t>40</a:t>
            </a:fld>
            <a:endParaRPr lang="ru-RU" sz="1800" dirty="0"/>
          </a:p>
        </p:txBody>
      </p:sp>
      <p:grpSp>
        <p:nvGrpSpPr>
          <p:cNvPr id="89" name="Группа 88"/>
          <p:cNvGrpSpPr/>
          <p:nvPr/>
        </p:nvGrpSpPr>
        <p:grpSpPr>
          <a:xfrm>
            <a:off x="7054455" y="4518731"/>
            <a:ext cx="254691" cy="252427"/>
            <a:chOff x="4932041" y="1624334"/>
            <a:chExt cx="216023" cy="216022"/>
          </a:xfrm>
        </p:grpSpPr>
        <p:sp>
          <p:nvSpPr>
            <p:cNvPr id="105" name="Овал 104"/>
            <p:cNvSpPr/>
            <p:nvPr/>
          </p:nvSpPr>
          <p:spPr>
            <a:xfrm>
              <a:off x="4932041" y="1624334"/>
              <a:ext cx="216023" cy="2160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5004048" y="1704240"/>
              <a:ext cx="72007" cy="5621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7500009" y="3812112"/>
            <a:ext cx="254691" cy="252427"/>
            <a:chOff x="4932041" y="1624334"/>
            <a:chExt cx="216023" cy="216022"/>
          </a:xfrm>
        </p:grpSpPr>
        <p:sp>
          <p:nvSpPr>
            <p:cNvPr id="108" name="Овал 107"/>
            <p:cNvSpPr/>
            <p:nvPr/>
          </p:nvSpPr>
          <p:spPr>
            <a:xfrm>
              <a:off x="4932041" y="1624334"/>
              <a:ext cx="216023" cy="2160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5004048" y="1704240"/>
              <a:ext cx="72007" cy="5621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4822500" y="4499476"/>
            <a:ext cx="254691" cy="252427"/>
            <a:chOff x="4932041" y="1624334"/>
            <a:chExt cx="216023" cy="216022"/>
          </a:xfrm>
        </p:grpSpPr>
        <p:sp>
          <p:nvSpPr>
            <p:cNvPr id="117" name="Овал 116"/>
            <p:cNvSpPr/>
            <p:nvPr/>
          </p:nvSpPr>
          <p:spPr>
            <a:xfrm>
              <a:off x="4932041" y="1624334"/>
              <a:ext cx="216023" cy="2160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5004048" y="1704240"/>
              <a:ext cx="72007" cy="5621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4374307" y="3715276"/>
            <a:ext cx="254691" cy="252427"/>
            <a:chOff x="4932041" y="1624334"/>
            <a:chExt cx="216023" cy="216022"/>
          </a:xfrm>
        </p:grpSpPr>
        <p:sp>
          <p:nvSpPr>
            <p:cNvPr id="122" name="Овал 121"/>
            <p:cNvSpPr/>
            <p:nvPr/>
          </p:nvSpPr>
          <p:spPr>
            <a:xfrm>
              <a:off x="4932041" y="1624334"/>
              <a:ext cx="216023" cy="2160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5004048" y="1704240"/>
              <a:ext cx="72007" cy="5621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4449282" y="2790167"/>
            <a:ext cx="254691" cy="252427"/>
            <a:chOff x="4932041" y="1624334"/>
            <a:chExt cx="216023" cy="216022"/>
          </a:xfrm>
        </p:grpSpPr>
        <p:sp>
          <p:nvSpPr>
            <p:cNvPr id="125" name="Овал 124"/>
            <p:cNvSpPr/>
            <p:nvPr/>
          </p:nvSpPr>
          <p:spPr>
            <a:xfrm>
              <a:off x="4932041" y="1624334"/>
              <a:ext cx="216023" cy="2160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5004048" y="1704240"/>
              <a:ext cx="72007" cy="5621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4996818" y="2069304"/>
            <a:ext cx="254691" cy="252427"/>
            <a:chOff x="4932041" y="1624334"/>
            <a:chExt cx="216023" cy="216022"/>
          </a:xfrm>
        </p:grpSpPr>
        <p:sp>
          <p:nvSpPr>
            <p:cNvPr id="129" name="Овал 128"/>
            <p:cNvSpPr/>
            <p:nvPr/>
          </p:nvSpPr>
          <p:spPr>
            <a:xfrm>
              <a:off x="4932041" y="1624334"/>
              <a:ext cx="216023" cy="2160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5004048" y="1704240"/>
              <a:ext cx="72007" cy="5621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5956221" y="1757340"/>
            <a:ext cx="254691" cy="252427"/>
            <a:chOff x="4932041" y="1624334"/>
            <a:chExt cx="216023" cy="216022"/>
          </a:xfrm>
        </p:grpSpPr>
        <p:sp>
          <p:nvSpPr>
            <p:cNvPr id="132" name="Овал 131"/>
            <p:cNvSpPr/>
            <p:nvPr/>
          </p:nvSpPr>
          <p:spPr>
            <a:xfrm>
              <a:off x="4932041" y="1624334"/>
              <a:ext cx="216023" cy="2160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5004048" y="1704240"/>
              <a:ext cx="72007" cy="5621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6995899" y="2095922"/>
            <a:ext cx="254691" cy="252427"/>
            <a:chOff x="4932041" y="1624334"/>
            <a:chExt cx="216023" cy="216022"/>
          </a:xfrm>
        </p:grpSpPr>
        <p:sp>
          <p:nvSpPr>
            <p:cNvPr id="135" name="Овал 134"/>
            <p:cNvSpPr/>
            <p:nvPr/>
          </p:nvSpPr>
          <p:spPr>
            <a:xfrm>
              <a:off x="4932041" y="1624334"/>
              <a:ext cx="216023" cy="2160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5004048" y="1704240"/>
              <a:ext cx="72007" cy="5621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7500007" y="2876968"/>
            <a:ext cx="254691" cy="252427"/>
            <a:chOff x="4932041" y="1624334"/>
            <a:chExt cx="216023" cy="216022"/>
          </a:xfrm>
        </p:grpSpPr>
        <p:sp>
          <p:nvSpPr>
            <p:cNvPr id="138" name="Овал 137"/>
            <p:cNvSpPr/>
            <p:nvPr/>
          </p:nvSpPr>
          <p:spPr>
            <a:xfrm>
              <a:off x="4932041" y="1624334"/>
              <a:ext cx="216023" cy="2160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5004048" y="1704240"/>
              <a:ext cx="72007" cy="5621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5993995" y="4943368"/>
            <a:ext cx="254691" cy="252427"/>
            <a:chOff x="4932041" y="1624334"/>
            <a:chExt cx="216023" cy="216022"/>
          </a:xfrm>
        </p:grpSpPr>
        <p:sp>
          <p:nvSpPr>
            <p:cNvPr id="68" name="Овал 67"/>
            <p:cNvSpPr/>
            <p:nvPr/>
          </p:nvSpPr>
          <p:spPr>
            <a:xfrm>
              <a:off x="4932041" y="1624334"/>
              <a:ext cx="216023" cy="2160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5004048" y="1704240"/>
              <a:ext cx="72007" cy="5621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</p:spTree>
    <p:extLst>
      <p:ext uri="{BB962C8B-B14F-4D97-AF65-F5344CB8AC3E}">
        <p14:creationId xmlns:p14="http://schemas.microsoft.com/office/powerpoint/2010/main" val="38464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1417639" y="3015932"/>
            <a:ext cx="9155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684795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>
            <a:off x="233156" y="691603"/>
            <a:ext cx="11967883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auto">
          <a:xfrm>
            <a:off x="215550" y="58401"/>
            <a:ext cx="11263683" cy="58094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133" b="1" dirty="0" smtClean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altLang="ru-RU" sz="2133" b="1" dirty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доступа к ключевой мощности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45677" y="862565"/>
            <a:ext cx="4471393" cy="544040"/>
            <a:chOff x="185352" y="1061455"/>
            <a:chExt cx="3154193" cy="408030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58087C3D-E607-4C12-84FB-BB44F7389407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Google Shape;315;p39"/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ТЕКУЩАЯ СИТУАЦИЯ: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6180927" y="1878257"/>
            <a:ext cx="1039644" cy="98979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graphicFrame>
        <p:nvGraphicFramePr>
          <p:cNvPr id="91" name="Таблица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798987"/>
              </p:ext>
            </p:extLst>
          </p:nvPr>
        </p:nvGraphicFramePr>
        <p:xfrm>
          <a:off x="7293832" y="1795742"/>
          <a:ext cx="4764596" cy="1164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4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0238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kk-KZ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Законодательно определить </a:t>
                      </a:r>
                      <a:r>
                        <a:rPr lang="kk-KZ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понятие и критерии</a:t>
                      </a:r>
                      <a:r>
                        <a:rPr lang="kk-KZ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отнесения </a:t>
                      </a:r>
                      <a:r>
                        <a:rPr lang="kk-KZ" sz="19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инфраструктуры и объектов </a:t>
                      </a:r>
                      <a:r>
                        <a:rPr lang="kk-KZ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к  ключевой мощности</a:t>
                      </a:r>
                      <a:endParaRPr lang="ru-RU" sz="19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7" name="Google Shape;6761;p72"/>
          <p:cNvGrpSpPr/>
          <p:nvPr/>
        </p:nvGrpSpPr>
        <p:grpSpPr>
          <a:xfrm>
            <a:off x="6443715" y="2164675"/>
            <a:ext cx="488485" cy="486943"/>
            <a:chOff x="-60987850" y="4100950"/>
            <a:chExt cx="316650" cy="315650"/>
          </a:xfrm>
          <a:solidFill>
            <a:schemeClr val="bg1"/>
          </a:solidFill>
        </p:grpSpPr>
        <p:sp>
          <p:nvSpPr>
            <p:cNvPr id="98" name="Google Shape;6762;p72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9" name="Google Shape;6763;p72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0" name="Google Shape;6764;p72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1" name="Google Shape;6765;p72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2" name="Google Shape;6766;p72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103" name="Google Shape;1192;p56"/>
          <p:cNvSpPr txBox="1">
            <a:spLocks/>
          </p:cNvSpPr>
          <p:nvPr/>
        </p:nvSpPr>
        <p:spPr>
          <a:xfrm>
            <a:off x="294747" y="5256504"/>
            <a:ext cx="1093671" cy="33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32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1586676" y="6664325"/>
            <a:ext cx="614363" cy="193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67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1067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6EADEFE-B235-4D28-9BF2-B7F03C846F73}"/>
              </a:ext>
            </a:extLst>
          </p:cNvPr>
          <p:cNvGrpSpPr/>
          <p:nvPr/>
        </p:nvGrpSpPr>
        <p:grpSpPr>
          <a:xfrm>
            <a:off x="6217097" y="862565"/>
            <a:ext cx="3856099" cy="544040"/>
            <a:chOff x="185352" y="1061455"/>
            <a:chExt cx="3154193" cy="408030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F1F03918-2F64-47B4-B4DE-320FBE18F1AA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Google Shape;315;p39">
              <a:extLst>
                <a:ext uri="{FF2B5EF4-FFF2-40B4-BE49-F238E27FC236}">
                  <a16:creationId xmlns:a16="http://schemas.microsoft.com/office/drawing/2014/main" id="{2709CF6E-49B2-4691-AF85-216A149D37A7}"/>
                </a:ext>
              </a:extLst>
            </p:cNvPr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ПРЕДЛАГАЕТСЯ</a:t>
              </a: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cxnSp>
        <p:nvCxnSpPr>
          <p:cNvPr id="59" name="Google Shape;342;p40">
            <a:extLst>
              <a:ext uri="{FF2B5EF4-FFF2-40B4-BE49-F238E27FC236}">
                <a16:creationId xmlns:a16="http://schemas.microsoft.com/office/drawing/2014/main" id="{FD9F924D-71E7-47D2-8E6E-BF260C6A2C7F}"/>
              </a:ext>
            </a:extLst>
          </p:cNvPr>
          <p:cNvCxnSpPr>
            <a:cxnSpLocks/>
          </p:cNvCxnSpPr>
          <p:nvPr/>
        </p:nvCxnSpPr>
        <p:spPr>
          <a:xfrm>
            <a:off x="5737267" y="1518992"/>
            <a:ext cx="22248" cy="524217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0" name="Пятиугольник 123">
            <a:extLst>
              <a:ext uri="{FF2B5EF4-FFF2-40B4-BE49-F238E27FC236}">
                <a16:creationId xmlns:a16="http://schemas.microsoft.com/office/drawing/2014/main" id="{9B41CE4D-FA23-4725-81FB-D4A9613F99D9}"/>
              </a:ext>
            </a:extLst>
          </p:cNvPr>
          <p:cNvSpPr/>
          <p:nvPr/>
        </p:nvSpPr>
        <p:spPr>
          <a:xfrm>
            <a:off x="5808616" y="2604817"/>
            <a:ext cx="281285" cy="1926113"/>
          </a:xfrm>
          <a:prstGeom prst="homePlate">
            <a:avLst>
              <a:gd name="adj" fmla="val 100000"/>
            </a:avLst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4" name="Таблица 73">
            <a:extLst>
              <a:ext uri="{FF2B5EF4-FFF2-40B4-BE49-F238E27FC236}">
                <a16:creationId xmlns:a16="http://schemas.microsoft.com/office/drawing/2014/main" id="{A7862266-0E26-438A-B091-05442ADB3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91044"/>
              </p:ext>
            </p:extLst>
          </p:nvPr>
        </p:nvGraphicFramePr>
        <p:xfrm>
          <a:off x="246849" y="1506848"/>
          <a:ext cx="5272200" cy="1136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9807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Ключевая мощность 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–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инфраструктура или объект,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без доступа к которой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конкуренты не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могут предоставлять свои услуги потребителям.</a:t>
                      </a:r>
                      <a:endParaRPr lang="ru-RU" sz="19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C07CFEDB-019E-4042-9A44-FE2EA32B6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694292"/>
              </p:ext>
            </p:extLst>
          </p:nvPr>
        </p:nvGraphicFramePr>
        <p:xfrm>
          <a:off x="7310998" y="3267957"/>
          <a:ext cx="4755764" cy="9898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9807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kk-KZ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Утверждение </a:t>
                      </a:r>
                      <a:r>
                        <a:rPr lang="kk-KZ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правил равного доступа </a:t>
                      </a:r>
                      <a:r>
                        <a:rPr lang="kk-KZ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к ключевой мощности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Таблица 36">
            <a:extLst>
              <a:ext uri="{FF2B5EF4-FFF2-40B4-BE49-F238E27FC236}">
                <a16:creationId xmlns:a16="http://schemas.microsoft.com/office/drawing/2014/main" id="{73578EC6-7766-4CBE-A857-C9A02E93D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06187"/>
              </p:ext>
            </p:extLst>
          </p:nvPr>
        </p:nvGraphicFramePr>
        <p:xfrm>
          <a:off x="7351690" y="5345924"/>
          <a:ext cx="4755764" cy="1164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9807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kk-KZ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Признание ограничения доступа к ключевой мощности </a:t>
                      </a:r>
                      <a:r>
                        <a:rPr lang="kk-KZ" sz="1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злоупотреблением доминирующим или монопольным положением</a:t>
                      </a:r>
                      <a:endParaRPr lang="ru-RU" sz="19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5CE8403-A2F0-4560-8A1A-821B794ED65C}"/>
              </a:ext>
            </a:extLst>
          </p:cNvPr>
          <p:cNvGrpSpPr/>
          <p:nvPr/>
        </p:nvGrpSpPr>
        <p:grpSpPr>
          <a:xfrm>
            <a:off x="6174760" y="3246914"/>
            <a:ext cx="1051379" cy="990320"/>
            <a:chOff x="347897" y="5071172"/>
            <a:chExt cx="1051379" cy="990320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68C9A30A-E39F-4992-9645-AAA5510C20B1}"/>
                </a:ext>
              </a:extLst>
            </p:cNvPr>
            <p:cNvSpPr/>
            <p:nvPr/>
          </p:nvSpPr>
          <p:spPr>
            <a:xfrm>
              <a:off x="347897" y="5071172"/>
              <a:ext cx="1051379" cy="99032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  <p:grpSp>
          <p:nvGrpSpPr>
            <p:cNvPr id="41" name="Google Shape;8730;p76">
              <a:extLst>
                <a:ext uri="{FF2B5EF4-FFF2-40B4-BE49-F238E27FC236}">
                  <a16:creationId xmlns:a16="http://schemas.microsoft.com/office/drawing/2014/main" id="{AEC9CCBD-A1A6-47D6-B326-943D9306E835}"/>
                </a:ext>
              </a:extLst>
            </p:cNvPr>
            <p:cNvGrpSpPr/>
            <p:nvPr/>
          </p:nvGrpSpPr>
          <p:grpSpPr>
            <a:xfrm>
              <a:off x="606922" y="5233902"/>
              <a:ext cx="589831" cy="561033"/>
              <a:chOff x="-6690625" y="3631325"/>
              <a:chExt cx="307225" cy="292225"/>
            </a:xfrm>
            <a:solidFill>
              <a:schemeClr val="bg1"/>
            </a:solidFill>
          </p:grpSpPr>
          <p:sp>
            <p:nvSpPr>
              <p:cNvPr id="42" name="Google Shape;8731;p76">
                <a:extLst>
                  <a:ext uri="{FF2B5EF4-FFF2-40B4-BE49-F238E27FC236}">
                    <a16:creationId xmlns:a16="http://schemas.microsoft.com/office/drawing/2014/main" id="{7B6EB958-9A13-4F64-80DD-038D754AA404}"/>
                  </a:ext>
                </a:extLst>
              </p:cNvPr>
              <p:cNvSpPr/>
              <p:nvPr/>
            </p:nvSpPr>
            <p:spPr>
              <a:xfrm>
                <a:off x="-6690625" y="3631325"/>
                <a:ext cx="222925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1689" extrusionOk="0">
                    <a:moveTo>
                      <a:pt x="5861" y="2773"/>
                    </a:moveTo>
                    <a:cubicBezTo>
                      <a:pt x="6270" y="2773"/>
                      <a:pt x="6333" y="3435"/>
                      <a:pt x="5861" y="3435"/>
                    </a:cubicBezTo>
                    <a:lnTo>
                      <a:pt x="3813" y="3435"/>
                    </a:lnTo>
                    <a:cubicBezTo>
                      <a:pt x="3372" y="3435"/>
                      <a:pt x="3340" y="2773"/>
                      <a:pt x="3813" y="2773"/>
                    </a:cubicBezTo>
                    <a:close/>
                    <a:moveTo>
                      <a:pt x="2742" y="0"/>
                    </a:moveTo>
                    <a:lnTo>
                      <a:pt x="2742" y="2395"/>
                    </a:lnTo>
                    <a:cubicBezTo>
                      <a:pt x="2742" y="2584"/>
                      <a:pt x="2584" y="2741"/>
                      <a:pt x="2395" y="2741"/>
                    </a:cubicBezTo>
                    <a:lnTo>
                      <a:pt x="1" y="2741"/>
                    </a:lnTo>
                    <a:lnTo>
                      <a:pt x="1" y="10649"/>
                    </a:lnTo>
                    <a:cubicBezTo>
                      <a:pt x="1" y="11216"/>
                      <a:pt x="473" y="11689"/>
                      <a:pt x="1009" y="11689"/>
                    </a:cubicBezTo>
                    <a:lnTo>
                      <a:pt x="7909" y="11689"/>
                    </a:lnTo>
                    <a:cubicBezTo>
                      <a:pt x="8444" y="11689"/>
                      <a:pt x="8917" y="11248"/>
                      <a:pt x="8917" y="10649"/>
                    </a:cubicBezTo>
                    <a:lnTo>
                      <a:pt x="8917" y="7751"/>
                    </a:lnTo>
                    <a:lnTo>
                      <a:pt x="6491" y="10177"/>
                    </a:lnTo>
                    <a:cubicBezTo>
                      <a:pt x="6491" y="10271"/>
                      <a:pt x="6428" y="10303"/>
                      <a:pt x="6365" y="10303"/>
                    </a:cubicBezTo>
                    <a:lnTo>
                      <a:pt x="4317" y="10901"/>
                    </a:lnTo>
                    <a:cubicBezTo>
                      <a:pt x="4198" y="10938"/>
                      <a:pt x="4080" y="10955"/>
                      <a:pt x="3967" y="10955"/>
                    </a:cubicBezTo>
                    <a:cubicBezTo>
                      <a:pt x="3209" y="10955"/>
                      <a:pt x="2625" y="10192"/>
                      <a:pt x="2899" y="9452"/>
                    </a:cubicBezTo>
                    <a:lnTo>
                      <a:pt x="3057" y="8979"/>
                    </a:lnTo>
                    <a:lnTo>
                      <a:pt x="1765" y="8979"/>
                    </a:lnTo>
                    <a:cubicBezTo>
                      <a:pt x="1324" y="8979"/>
                      <a:pt x="1293" y="8255"/>
                      <a:pt x="1765" y="8255"/>
                    </a:cubicBezTo>
                    <a:lnTo>
                      <a:pt x="3277" y="8255"/>
                    </a:lnTo>
                    <a:lnTo>
                      <a:pt x="3529" y="7593"/>
                    </a:lnTo>
                    <a:lnTo>
                      <a:pt x="1797" y="7593"/>
                    </a:lnTo>
                    <a:cubicBezTo>
                      <a:pt x="1356" y="7593"/>
                      <a:pt x="1324" y="6869"/>
                      <a:pt x="1797" y="6869"/>
                    </a:cubicBezTo>
                    <a:lnTo>
                      <a:pt x="4034" y="6869"/>
                    </a:lnTo>
                    <a:lnTo>
                      <a:pt x="4695" y="6207"/>
                    </a:lnTo>
                    <a:lnTo>
                      <a:pt x="1765" y="6207"/>
                    </a:lnTo>
                    <a:cubicBezTo>
                      <a:pt x="1324" y="6207"/>
                      <a:pt x="1293" y="5514"/>
                      <a:pt x="1765" y="5514"/>
                    </a:cubicBezTo>
                    <a:lnTo>
                      <a:pt x="5388" y="5514"/>
                    </a:lnTo>
                    <a:lnTo>
                      <a:pt x="6050" y="4821"/>
                    </a:lnTo>
                    <a:lnTo>
                      <a:pt x="1734" y="4821"/>
                    </a:lnTo>
                    <a:cubicBezTo>
                      <a:pt x="1293" y="4821"/>
                      <a:pt x="1261" y="4128"/>
                      <a:pt x="1734" y="4128"/>
                    </a:cubicBezTo>
                    <a:lnTo>
                      <a:pt x="6711" y="4128"/>
                    </a:lnTo>
                    <a:cubicBezTo>
                      <a:pt x="6963" y="3876"/>
                      <a:pt x="8696" y="2080"/>
                      <a:pt x="8917" y="1891"/>
                    </a:cubicBezTo>
                    <a:lnTo>
                      <a:pt x="8917" y="1009"/>
                    </a:lnTo>
                    <a:cubicBezTo>
                      <a:pt x="8917" y="473"/>
                      <a:pt x="8507" y="0"/>
                      <a:pt x="79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" name="Google Shape;8732;p76">
                <a:extLst>
                  <a:ext uri="{FF2B5EF4-FFF2-40B4-BE49-F238E27FC236}">
                    <a16:creationId xmlns:a16="http://schemas.microsoft.com/office/drawing/2014/main" id="{C2C3C090-E851-4A56-9A6A-73ADA74CB55D}"/>
                  </a:ext>
                </a:extLst>
              </p:cNvPr>
              <p:cNvSpPr/>
              <p:nvPr/>
            </p:nvSpPr>
            <p:spPr>
              <a:xfrm>
                <a:off x="-6604350" y="3832175"/>
                <a:ext cx="5867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262" extrusionOk="0">
                    <a:moveTo>
                      <a:pt x="614" y="0"/>
                    </a:moveTo>
                    <a:lnTo>
                      <a:pt x="110" y="1607"/>
                    </a:lnTo>
                    <a:cubicBezTo>
                      <a:pt x="1" y="1934"/>
                      <a:pt x="222" y="2262"/>
                      <a:pt x="550" y="2262"/>
                    </a:cubicBezTo>
                    <a:cubicBezTo>
                      <a:pt x="600" y="2262"/>
                      <a:pt x="654" y="2254"/>
                      <a:pt x="709" y="2237"/>
                    </a:cubicBezTo>
                    <a:lnTo>
                      <a:pt x="2347" y="1701"/>
                    </a:lnTo>
                    <a:lnTo>
                      <a:pt x="6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" name="Google Shape;8733;p76">
                <a:extLst>
                  <a:ext uri="{FF2B5EF4-FFF2-40B4-BE49-F238E27FC236}">
                    <a16:creationId xmlns:a16="http://schemas.microsoft.com/office/drawing/2014/main" id="{FC142116-345B-4C37-9670-8FDB904EDD41}"/>
                  </a:ext>
                </a:extLst>
              </p:cNvPr>
              <p:cNvSpPr/>
              <p:nvPr/>
            </p:nvSpPr>
            <p:spPr>
              <a:xfrm>
                <a:off x="-6470875" y="3684775"/>
                <a:ext cx="8747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2872" extrusionOk="0">
                    <a:moveTo>
                      <a:pt x="1479" y="1"/>
                    </a:moveTo>
                    <a:cubicBezTo>
                      <a:pt x="1176" y="1"/>
                      <a:pt x="868" y="114"/>
                      <a:pt x="599" y="383"/>
                    </a:cubicBezTo>
                    <a:lnTo>
                      <a:pt x="1" y="950"/>
                    </a:lnTo>
                    <a:lnTo>
                      <a:pt x="1954" y="2872"/>
                    </a:lnTo>
                    <a:lnTo>
                      <a:pt x="2521" y="2305"/>
                    </a:lnTo>
                    <a:cubicBezTo>
                      <a:pt x="3498" y="1352"/>
                      <a:pt x="2524" y="1"/>
                      <a:pt x="14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" name="Google Shape;8734;p76">
                <a:extLst>
                  <a:ext uri="{FF2B5EF4-FFF2-40B4-BE49-F238E27FC236}">
                    <a16:creationId xmlns:a16="http://schemas.microsoft.com/office/drawing/2014/main" id="{088E7AE9-F05B-48D7-A0E9-EFC8B7375992}"/>
                  </a:ext>
                </a:extLst>
              </p:cNvPr>
              <p:cNvSpPr/>
              <p:nvPr/>
            </p:nvSpPr>
            <p:spPr>
              <a:xfrm>
                <a:off x="-6578775" y="3721900"/>
                <a:ext cx="1433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735" extrusionOk="0">
                    <a:moveTo>
                      <a:pt x="3813" y="1"/>
                    </a:moveTo>
                    <a:lnTo>
                      <a:pt x="1" y="3813"/>
                    </a:lnTo>
                    <a:lnTo>
                      <a:pt x="1922" y="5734"/>
                    </a:lnTo>
                    <a:lnTo>
                      <a:pt x="4474" y="3183"/>
                    </a:lnTo>
                    <a:lnTo>
                      <a:pt x="5734" y="1922"/>
                    </a:lnTo>
                    <a:lnTo>
                      <a:pt x="381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" name="Google Shape;8735;p76">
                <a:extLst>
                  <a:ext uri="{FF2B5EF4-FFF2-40B4-BE49-F238E27FC236}">
                    <a16:creationId xmlns:a16="http://schemas.microsoft.com/office/drawing/2014/main" id="{D58B9E6E-074E-4A8E-9186-F35E9BB49897}"/>
                  </a:ext>
                </a:extLst>
              </p:cNvPr>
              <p:cNvSpPr/>
              <p:nvPr/>
            </p:nvSpPr>
            <p:spPr>
              <a:xfrm>
                <a:off x="-6685100" y="3636850"/>
                <a:ext cx="4727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59" extrusionOk="0">
                    <a:moveTo>
                      <a:pt x="1891" y="0"/>
                    </a:moveTo>
                    <a:lnTo>
                      <a:pt x="0" y="1859"/>
                    </a:lnTo>
                    <a:lnTo>
                      <a:pt x="1891" y="1859"/>
                    </a:lnTo>
                    <a:lnTo>
                      <a:pt x="18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5F92EA64-00C5-42B1-BD90-D72065501331}"/>
              </a:ext>
            </a:extLst>
          </p:cNvPr>
          <p:cNvGrpSpPr/>
          <p:nvPr/>
        </p:nvGrpSpPr>
        <p:grpSpPr>
          <a:xfrm>
            <a:off x="6359305" y="5452798"/>
            <a:ext cx="752101" cy="764993"/>
            <a:chOff x="5589080" y="2440444"/>
            <a:chExt cx="520716" cy="509633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C32ED2B3-2B18-491B-A80B-0F17EA46C4B0}"/>
                </a:ext>
              </a:extLst>
            </p:cNvPr>
            <p:cNvSpPr/>
            <p:nvPr/>
          </p:nvSpPr>
          <p:spPr>
            <a:xfrm>
              <a:off x="5589080" y="2440444"/>
              <a:ext cx="509633" cy="50963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Century Gothic" panose="020B0502020202020204" pitchFamily="34" charset="0"/>
              </a:endParaRPr>
            </a:p>
          </p:txBody>
        </p:sp>
        <p:pic>
          <p:nvPicPr>
            <p:cNvPr id="54" name="Рисунок 53" descr="Рукопожатие">
              <a:extLst>
                <a:ext uri="{FF2B5EF4-FFF2-40B4-BE49-F238E27FC236}">
                  <a16:creationId xmlns:a16="http://schemas.microsoft.com/office/drawing/2014/main" id="{2DB113CB-9DEE-4899-9193-3B3841AA9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07398" y="2479006"/>
              <a:ext cx="502398" cy="462408"/>
            </a:xfrm>
            <a:prstGeom prst="rect">
              <a:avLst/>
            </a:prstGeom>
          </p:spPr>
        </p:pic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C19D4F2-26B7-4541-85BD-E8C219E567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27" y="68650"/>
            <a:ext cx="601833" cy="601833"/>
          </a:xfrm>
          <a:prstGeom prst="rect">
            <a:avLst/>
          </a:prstGeom>
        </p:spPr>
      </p:pic>
      <p:grpSp>
        <p:nvGrpSpPr>
          <p:cNvPr id="67" name="Группа 66"/>
          <p:cNvGrpSpPr/>
          <p:nvPr/>
        </p:nvGrpSpPr>
        <p:grpSpPr>
          <a:xfrm>
            <a:off x="1427318" y="3632793"/>
            <a:ext cx="2272201" cy="811995"/>
            <a:chOff x="373561" y="3910150"/>
            <a:chExt cx="2272201" cy="81199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1233196" y="4054537"/>
              <a:ext cx="14125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latin typeface="Century Gothic" panose="020B0502020202020204" pitchFamily="34" charset="0"/>
                </a:rPr>
                <a:t>РЕСУРСЫ</a:t>
              </a:r>
              <a:endParaRPr lang="ru-RU" sz="2000" dirty="0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373561" y="3910150"/>
              <a:ext cx="831065" cy="811995"/>
              <a:chOff x="373561" y="3910150"/>
              <a:chExt cx="831065" cy="811995"/>
            </a:xfrm>
          </p:grpSpPr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id="{D101D2E5-8604-467B-928B-6FA54B497F73}"/>
                  </a:ext>
                </a:extLst>
              </p:cNvPr>
              <p:cNvSpPr/>
              <p:nvPr/>
            </p:nvSpPr>
            <p:spPr>
              <a:xfrm>
                <a:off x="373561" y="3910150"/>
                <a:ext cx="831065" cy="811995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34B70314-3747-40CC-9130-52A264A4B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487" y="4038659"/>
                <a:ext cx="523485" cy="527959"/>
              </a:xfrm>
              <a:prstGeom prst="rect">
                <a:avLst/>
              </a:prstGeom>
            </p:spPr>
          </p:pic>
        </p:grpSp>
      </p:grpSp>
      <p:grpSp>
        <p:nvGrpSpPr>
          <p:cNvPr id="3" name="Группа 2"/>
          <p:cNvGrpSpPr/>
          <p:nvPr/>
        </p:nvGrpSpPr>
        <p:grpSpPr>
          <a:xfrm>
            <a:off x="3583980" y="2779768"/>
            <a:ext cx="2034957" cy="811995"/>
            <a:chOff x="509178" y="4099855"/>
            <a:chExt cx="2034957" cy="811995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509178" y="4099855"/>
              <a:ext cx="2034957" cy="811995"/>
              <a:chOff x="373561" y="3910150"/>
              <a:chExt cx="2034957" cy="811995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1233196" y="4054537"/>
                <a:ext cx="11753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latin typeface="Century Gothic" panose="020B0502020202020204" pitchFamily="34" charset="0"/>
                  </a:rPr>
                  <a:t>АКТИВЫ</a:t>
                </a:r>
                <a:endParaRPr lang="ru-RU" sz="2000" dirty="0"/>
              </a:p>
            </p:txBody>
          </p:sp>
          <p:sp>
            <p:nvSpPr>
              <p:cNvPr id="75" name="Овал 74">
                <a:extLst>
                  <a:ext uri="{FF2B5EF4-FFF2-40B4-BE49-F238E27FC236}">
                    <a16:creationId xmlns:a16="http://schemas.microsoft.com/office/drawing/2014/main" id="{D101D2E5-8604-467B-928B-6FA54B497F73}"/>
                  </a:ext>
                </a:extLst>
              </p:cNvPr>
              <p:cNvSpPr/>
              <p:nvPr/>
            </p:nvSpPr>
            <p:spPr>
              <a:xfrm>
                <a:off x="373561" y="3910150"/>
                <a:ext cx="831065" cy="811995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56" y="4185644"/>
              <a:ext cx="647500" cy="647500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190933" y="2765015"/>
            <a:ext cx="3309083" cy="811995"/>
            <a:chOff x="410763" y="2704243"/>
            <a:chExt cx="3309083" cy="811995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550613" y="2704243"/>
              <a:ext cx="3169233" cy="811995"/>
              <a:chOff x="373562" y="2835059"/>
              <a:chExt cx="3169233" cy="811995"/>
            </a:xfrm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1259798" y="3000892"/>
                <a:ext cx="2282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ИНФРАСТРУКТУРА</a:t>
                </a:r>
                <a:endParaRPr lang="ru-RU" dirty="0"/>
              </a:p>
            </p:txBody>
          </p:sp>
          <p:sp>
            <p:nvSpPr>
              <p:cNvPr id="87" name="Овал 86">
                <a:extLst>
                  <a:ext uri="{FF2B5EF4-FFF2-40B4-BE49-F238E27FC236}">
                    <a16:creationId xmlns:a16="http://schemas.microsoft.com/office/drawing/2014/main" id="{D101D2E5-8604-467B-928B-6FA54B497F73}"/>
                  </a:ext>
                </a:extLst>
              </p:cNvPr>
              <p:cNvSpPr/>
              <p:nvPr/>
            </p:nvSpPr>
            <p:spPr>
              <a:xfrm>
                <a:off x="373562" y="2835059"/>
                <a:ext cx="831065" cy="811995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63" y="2786852"/>
              <a:ext cx="1103467" cy="689667"/>
            </a:xfrm>
            <a:prstGeom prst="rect">
              <a:avLst/>
            </a:prstGeom>
          </p:spPr>
        </p:pic>
      </p:grpSp>
      <p:graphicFrame>
        <p:nvGraphicFramePr>
          <p:cNvPr id="88" name="Таблица 87">
            <a:extLst>
              <a:ext uri="{FF2B5EF4-FFF2-40B4-BE49-F238E27FC236}">
                <a16:creationId xmlns:a16="http://schemas.microsoft.com/office/drawing/2014/main" id="{ABEEBB5D-9F35-4C39-BBEE-991B10F12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741368"/>
              </p:ext>
            </p:extLst>
          </p:nvPr>
        </p:nvGraphicFramePr>
        <p:xfrm>
          <a:off x="2027368" y="5873297"/>
          <a:ext cx="2464447" cy="441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4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799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ТРАНСПАРЕНТНОСТЬ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Таблица 88">
            <a:extLst>
              <a:ext uri="{FF2B5EF4-FFF2-40B4-BE49-F238E27FC236}">
                <a16:creationId xmlns:a16="http://schemas.microsoft.com/office/drawing/2014/main" id="{ABEEBB5D-9F35-4C39-BBEE-991B10F12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244282"/>
              </p:ext>
            </p:extLst>
          </p:nvPr>
        </p:nvGraphicFramePr>
        <p:xfrm>
          <a:off x="722538" y="5305030"/>
          <a:ext cx="2464447" cy="419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4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196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ПЛАТНОСТЬ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Таблица 89">
            <a:extLst>
              <a:ext uri="{FF2B5EF4-FFF2-40B4-BE49-F238E27FC236}">
                <a16:creationId xmlns:a16="http://schemas.microsoft.com/office/drawing/2014/main" id="{ABEEBB5D-9F35-4C39-BBEE-991B10F12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552661"/>
              </p:ext>
            </p:extLst>
          </p:nvPr>
        </p:nvGraphicFramePr>
        <p:xfrm>
          <a:off x="3211391" y="6438804"/>
          <a:ext cx="2464447" cy="419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4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196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СРОЧНОСТЬ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A04537ED-12DC-47DC-9E9B-82186263C69D}"/>
              </a:ext>
            </a:extLst>
          </p:cNvPr>
          <p:cNvSpPr/>
          <p:nvPr/>
        </p:nvSpPr>
        <p:spPr>
          <a:xfrm>
            <a:off x="142711" y="4573297"/>
            <a:ext cx="5398118" cy="592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ПРИНЦИПЫ ДОСТУПА К КЛЮЧЕВОЙ МОЩНОСТИ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047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555246-2FC5-4571-B0A1-6173B76B6332}"/>
              </a:ext>
            </a:extLst>
          </p:cNvPr>
          <p:cNvSpPr/>
          <p:nvPr/>
        </p:nvSpPr>
        <p:spPr bwMode="auto">
          <a:xfrm>
            <a:off x="1201931" y="320248"/>
            <a:ext cx="8641644" cy="58094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133" b="1" dirty="0">
                <a:solidFill>
                  <a:srgbClr val="39395B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ОБЕСПЕЧЕНИЯ РАВНОГО ДОСТУПА </a:t>
            </a:r>
          </a:p>
          <a:p>
            <a:pPr algn="ctr">
              <a:defRPr/>
            </a:pPr>
            <a:r>
              <a:rPr lang="ru-RU" altLang="ru-RU" sz="2133" b="1" dirty="0">
                <a:solidFill>
                  <a:srgbClr val="39395B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КЛЮЧЕВОЙ МОЩНОСТИ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6AEE69B-94B3-4CB2-BF65-054914C8EF52}"/>
              </a:ext>
            </a:extLst>
          </p:cNvPr>
          <p:cNvCxnSpPr>
            <a:cxnSpLocks/>
          </p:cNvCxnSpPr>
          <p:nvPr/>
        </p:nvCxnSpPr>
        <p:spPr>
          <a:xfrm>
            <a:off x="830512" y="1003217"/>
            <a:ext cx="0" cy="682970"/>
          </a:xfrm>
          <a:prstGeom prst="line">
            <a:avLst/>
          </a:prstGeom>
          <a:ln w="19050">
            <a:solidFill>
              <a:srgbClr val="2038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82D34A4-117A-404D-ACC4-35228AE2BC96}"/>
              </a:ext>
            </a:extLst>
          </p:cNvPr>
          <p:cNvCxnSpPr>
            <a:cxnSpLocks/>
          </p:cNvCxnSpPr>
          <p:nvPr/>
        </p:nvCxnSpPr>
        <p:spPr>
          <a:xfrm flipH="1">
            <a:off x="830512" y="1003217"/>
            <a:ext cx="9085275" cy="0"/>
          </a:xfrm>
          <a:prstGeom prst="line">
            <a:avLst/>
          </a:prstGeom>
          <a:ln w="19050">
            <a:solidFill>
              <a:srgbClr val="2038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847F9DC-9532-4E2A-A248-14FDF66309F6}"/>
              </a:ext>
            </a:extLst>
          </p:cNvPr>
          <p:cNvCxnSpPr>
            <a:cxnSpLocks/>
          </p:cNvCxnSpPr>
          <p:nvPr/>
        </p:nvCxnSpPr>
        <p:spPr>
          <a:xfrm>
            <a:off x="9915787" y="1004947"/>
            <a:ext cx="0" cy="607469"/>
          </a:xfrm>
          <a:prstGeom prst="line">
            <a:avLst/>
          </a:prstGeom>
          <a:ln w="19050">
            <a:solidFill>
              <a:srgbClr val="2038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A209886-98FC-47EA-A5AE-F92AAC1778B2}"/>
              </a:ext>
            </a:extLst>
          </p:cNvPr>
          <p:cNvCxnSpPr>
            <a:cxnSpLocks/>
          </p:cNvCxnSpPr>
          <p:nvPr/>
        </p:nvCxnSpPr>
        <p:spPr>
          <a:xfrm>
            <a:off x="5522753" y="1003217"/>
            <a:ext cx="0" cy="695613"/>
          </a:xfrm>
          <a:prstGeom prst="line">
            <a:avLst/>
          </a:prstGeom>
          <a:ln w="19050">
            <a:solidFill>
              <a:srgbClr val="2038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Скругленный прямоугольник 199">
            <a:extLst>
              <a:ext uri="{FF2B5EF4-FFF2-40B4-BE49-F238E27FC236}">
                <a16:creationId xmlns:a16="http://schemas.microsoft.com/office/drawing/2014/main" id="{1AB7F996-852D-499A-B079-B9A9DD0CCF1B}"/>
              </a:ext>
            </a:extLst>
          </p:cNvPr>
          <p:cNvSpPr/>
          <p:nvPr/>
        </p:nvSpPr>
        <p:spPr>
          <a:xfrm>
            <a:off x="319339" y="1836681"/>
            <a:ext cx="2667142" cy="507816"/>
          </a:xfrm>
          <a:prstGeom prst="roundRect">
            <a:avLst>
              <a:gd name="adj" fmla="val 2412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ОБЯЗАННОСТЬ ВЫХОДА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 БИРЖЕВЫЕ ТОРГИ</a:t>
            </a:r>
          </a:p>
        </p:txBody>
      </p:sp>
      <p:sp>
        <p:nvSpPr>
          <p:cNvPr id="22" name="Скругленный прямоугольник 199">
            <a:extLst>
              <a:ext uri="{FF2B5EF4-FFF2-40B4-BE49-F238E27FC236}">
                <a16:creationId xmlns:a16="http://schemas.microsoft.com/office/drawing/2014/main" id="{215A2C77-FA4B-4C07-BE54-77D407499227}"/>
              </a:ext>
            </a:extLst>
          </p:cNvPr>
          <p:cNvSpPr/>
          <p:nvPr/>
        </p:nvSpPr>
        <p:spPr>
          <a:xfrm>
            <a:off x="4320102" y="1820479"/>
            <a:ext cx="2667142" cy="614713"/>
          </a:xfrm>
          <a:prstGeom prst="roundRect">
            <a:avLst>
              <a:gd name="adj" fmla="val 2412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ПРАВИЛА ДОСТУПА К КЛЮЧЕВОЙ МОЩНОСТИ</a:t>
            </a:r>
          </a:p>
        </p:txBody>
      </p:sp>
      <p:sp>
        <p:nvSpPr>
          <p:cNvPr id="23" name="Скругленный прямоугольник 199">
            <a:extLst>
              <a:ext uri="{FF2B5EF4-FFF2-40B4-BE49-F238E27FC236}">
                <a16:creationId xmlns:a16="http://schemas.microsoft.com/office/drawing/2014/main" id="{716F7736-5779-4BA3-A631-295AFB67B0B6}"/>
              </a:ext>
            </a:extLst>
          </p:cNvPr>
          <p:cNvSpPr/>
          <p:nvPr/>
        </p:nvSpPr>
        <p:spPr>
          <a:xfrm>
            <a:off x="8656320" y="1698830"/>
            <a:ext cx="2667142" cy="833160"/>
          </a:xfrm>
          <a:prstGeom prst="roundRect">
            <a:avLst>
              <a:gd name="adj" fmla="val 2412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ПРАВИЛА ДОСТУПА, ПРЕДУСМОТРЕННЫЕ В ОТРАСЛЕВЫХ АКТАХ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911DC6D1-9183-40A4-AD03-5B7D8B6622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0686" y="2653639"/>
          <a:ext cx="2464447" cy="2170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4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196">
                <a:tc>
                  <a:txBody>
                    <a:bodyPr/>
                    <a:lstStyle/>
                    <a:p>
                      <a:pPr marL="285750" marR="0" indent="-285750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нефтепродукты</a:t>
                      </a:r>
                    </a:p>
                    <a:p>
                      <a:pPr marL="285750" marR="0" indent="-285750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стройматериалы</a:t>
                      </a:r>
                    </a:p>
                    <a:p>
                      <a:pPr marL="285750" marR="0" indent="-285750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уголь</a:t>
                      </a:r>
                    </a:p>
                    <a:p>
                      <a:pPr marL="285750" marR="0" indent="-285750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электроэнергия</a:t>
                      </a:r>
                    </a:p>
                    <a:p>
                      <a:pPr marL="285750" marR="0" indent="-285750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с/х товары</a:t>
                      </a:r>
                    </a:p>
                    <a:p>
                      <a:pPr marL="285750" marR="0" indent="-2857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41B90F49-5A42-4E16-AA4A-290019FDE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152453"/>
              </p:ext>
            </p:extLst>
          </p:nvPr>
        </p:nvGraphicFramePr>
        <p:xfrm>
          <a:off x="278463" y="5068546"/>
          <a:ext cx="2741494" cy="89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1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115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от 5 до 30% объема</a:t>
                      </a:r>
                    </a:p>
                    <a:p>
                      <a:pPr marL="285750" marR="0" indent="-285750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котировки цен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86904DDE-CC14-431E-86E0-569F753AF7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41661" y="2534708"/>
          <a:ext cx="3424023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4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196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Обязанность в доступе в рамках запрета 174 ст. ПК РК:</a:t>
                      </a:r>
                    </a:p>
                    <a:p>
                      <a:pPr marL="285750" marR="0" indent="-285750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отказ и уклонение</a:t>
                      </a:r>
                    </a:p>
                    <a:p>
                      <a:pPr marL="285750" marR="0" indent="-285750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сокращение и изъятие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C289BA9F-FB45-4F01-BAF5-AB8A0F098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146350"/>
              </p:ext>
            </p:extLst>
          </p:nvPr>
        </p:nvGraphicFramePr>
        <p:xfrm>
          <a:off x="3795272" y="4337026"/>
          <a:ext cx="3735869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5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3932">
                <a:tc>
                  <a:txBody>
                    <a:bodyPr/>
                    <a:lstStyle/>
                    <a:p>
                      <a:pPr marL="285750" marR="0" indent="-285750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детализация условии доступа</a:t>
                      </a:r>
                    </a:p>
                    <a:p>
                      <a:pPr marL="285750" marR="0" indent="-285750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предупреждение нарушений</a:t>
                      </a:r>
                    </a:p>
                    <a:p>
                      <a:pPr marL="285750" marR="0" indent="-285750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создание прозрачных правил функционирования рынка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" name="Рисунок 33" descr="Закрыть">
            <a:extLst>
              <a:ext uri="{FF2B5EF4-FFF2-40B4-BE49-F238E27FC236}">
                <a16:creationId xmlns:a16="http://schemas.microsoft.com/office/drawing/2014/main" id="{B4A7DB54-9ED3-4CE2-B79C-8B9BEB3B8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73425" y="4777987"/>
            <a:ext cx="716459" cy="716459"/>
          </a:xfrm>
          <a:prstGeom prst="rect">
            <a:avLst/>
          </a:prstGeom>
        </p:spPr>
      </p:pic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2151AE1F-4A1B-4E5D-AB98-7A88A45CF7BA}"/>
              </a:ext>
            </a:extLst>
          </p:cNvPr>
          <p:cNvSpPr/>
          <p:nvPr/>
        </p:nvSpPr>
        <p:spPr>
          <a:xfrm flipH="1">
            <a:off x="8371898" y="5017294"/>
            <a:ext cx="600460" cy="2378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graphicFrame>
        <p:nvGraphicFramePr>
          <p:cNvPr id="39" name="Таблица 38">
            <a:extLst>
              <a:ext uri="{FF2B5EF4-FFF2-40B4-BE49-F238E27FC236}">
                <a16:creationId xmlns:a16="http://schemas.microsoft.com/office/drawing/2014/main" id="{AAC44E6A-B857-4DEA-8608-37B4C8AE4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58878"/>
              </p:ext>
            </p:extLst>
          </p:nvPr>
        </p:nvGraphicFramePr>
        <p:xfrm>
          <a:off x="9205262" y="4073313"/>
          <a:ext cx="2245710" cy="1409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9349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" name="Рисунок 40" descr="Маркеры-галочки">
            <a:extLst>
              <a:ext uri="{FF2B5EF4-FFF2-40B4-BE49-F238E27FC236}">
                <a16:creationId xmlns:a16="http://schemas.microsoft.com/office/drawing/2014/main" id="{F1250CE5-35A9-4EAE-B927-0E59F1F8F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70917" y="4366615"/>
            <a:ext cx="914400" cy="914400"/>
          </a:xfrm>
          <a:prstGeom prst="rect">
            <a:avLst/>
          </a:prstGeom>
        </p:spPr>
      </p:pic>
      <p:graphicFrame>
        <p:nvGraphicFramePr>
          <p:cNvPr id="43" name="Таблица 42">
            <a:extLst>
              <a:ext uri="{FF2B5EF4-FFF2-40B4-BE49-F238E27FC236}">
                <a16:creationId xmlns:a16="http://schemas.microsoft.com/office/drawing/2014/main" id="{015F2D4B-D123-466C-A924-D8D35D57E9F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95853" y="2748725"/>
          <a:ext cx="295511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5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1022">
                <a:tc>
                  <a:txBody>
                    <a:bodyPr/>
                    <a:lstStyle/>
                    <a:p>
                      <a:pPr marL="285750" marR="0" indent="-2857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утверждены уполномоченным органом</a:t>
                      </a:r>
                    </a:p>
                    <a:p>
                      <a:pPr marL="285750" marR="0" indent="-2857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согласованы АЗРК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0D3F5A-CA29-4BA2-85F8-FDDAA1D0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1461-45F2-46FA-B77A-886D61E6A67E}" type="slidenum">
              <a:rPr lang="ru-KZ" smtClean="0"/>
              <a:t>5</a:t>
            </a:fld>
            <a:endParaRPr lang="ru-KZ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C69990-B931-4498-B64E-C43D6BAAC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0972" y="82019"/>
            <a:ext cx="60355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3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18C8261-D7C8-430F-A614-8490F6F022F7}"/>
              </a:ext>
            </a:extLst>
          </p:cNvPr>
          <p:cNvCxnSpPr/>
          <p:nvPr/>
        </p:nvCxnSpPr>
        <p:spPr>
          <a:xfrm>
            <a:off x="112056" y="729310"/>
            <a:ext cx="11967883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96C176-F6A0-4A36-A25B-8E27339C0D95}"/>
              </a:ext>
            </a:extLst>
          </p:cNvPr>
          <p:cNvSpPr/>
          <p:nvPr/>
        </p:nvSpPr>
        <p:spPr bwMode="auto">
          <a:xfrm>
            <a:off x="-1" y="40971"/>
            <a:ext cx="12191999" cy="58094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133" b="1" dirty="0">
                <a:solidFill>
                  <a:srgbClr val="39395B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КЛЮЧЕВОЙ МОЩНОСТИ И СОДЕРЖАНИЕ ПРАВИЛ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B044590-F76D-4C7F-8F99-8DF5C682E9B4}"/>
              </a:ext>
            </a:extLst>
          </p:cNvPr>
          <p:cNvGrpSpPr/>
          <p:nvPr/>
        </p:nvGrpSpPr>
        <p:grpSpPr>
          <a:xfrm>
            <a:off x="5690061" y="1157116"/>
            <a:ext cx="4420998" cy="741616"/>
            <a:chOff x="185352" y="964192"/>
            <a:chExt cx="3154193" cy="615619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14229B5-2E7A-4FDF-8D5B-EE206DDEE95D}"/>
                </a:ext>
              </a:extLst>
            </p:cNvPr>
            <p:cNvSpPr/>
            <p:nvPr/>
          </p:nvSpPr>
          <p:spPr>
            <a:xfrm>
              <a:off x="185352" y="1061454"/>
              <a:ext cx="3154193" cy="51835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Google Shape;315;p39">
              <a:extLst>
                <a:ext uri="{FF2B5EF4-FFF2-40B4-BE49-F238E27FC236}">
                  <a16:creationId xmlns:a16="http://schemas.microsoft.com/office/drawing/2014/main" id="{43028AD8-8C26-4410-938A-87F0E902F31E}"/>
                </a:ext>
              </a:extLst>
            </p:cNvPr>
            <p:cNvSpPr txBox="1"/>
            <p:nvPr/>
          </p:nvSpPr>
          <p:spPr>
            <a:xfrm>
              <a:off x="185352" y="964192"/>
              <a:ext cx="2942680" cy="615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867" b="1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ЧТО БУДУТ СОДЕРЖАТЬ ПРАВИЛА РАВНОГО ДОСТУПА? </a:t>
              </a:r>
              <a:endParaRPr sz="1867" b="1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FD991B9-1820-442E-A9EF-F524D584AA1D}"/>
              </a:ext>
            </a:extLst>
          </p:cNvPr>
          <p:cNvGrpSpPr/>
          <p:nvPr/>
        </p:nvGrpSpPr>
        <p:grpSpPr>
          <a:xfrm>
            <a:off x="473782" y="1262333"/>
            <a:ext cx="3856098" cy="624450"/>
            <a:chOff x="185352" y="1061454"/>
            <a:chExt cx="3154193" cy="63659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B91B47B-9733-4EFE-AA37-0955A1E0B7AC}"/>
                </a:ext>
              </a:extLst>
            </p:cNvPr>
            <p:cNvSpPr/>
            <p:nvPr/>
          </p:nvSpPr>
          <p:spPr>
            <a:xfrm>
              <a:off x="185352" y="1061454"/>
              <a:ext cx="3154193" cy="6365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Google Shape;315;p39">
              <a:extLst>
                <a:ext uri="{FF2B5EF4-FFF2-40B4-BE49-F238E27FC236}">
                  <a16:creationId xmlns:a16="http://schemas.microsoft.com/office/drawing/2014/main" id="{8DC6FE98-3181-4CF9-8247-F8D0B805B881}"/>
                </a:ext>
              </a:extLst>
            </p:cNvPr>
            <p:cNvSpPr txBox="1"/>
            <p:nvPr/>
          </p:nvSpPr>
          <p:spPr>
            <a:xfrm>
              <a:off x="241510" y="1079384"/>
              <a:ext cx="2942679" cy="560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867" b="1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ЭТАПЫ ОПРЕДЕЛЕНИЯ:</a:t>
              </a:r>
              <a:endParaRPr sz="1867" b="1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3B0F43C-87F8-4A8B-BF71-208B60655AE4}"/>
              </a:ext>
            </a:extLst>
          </p:cNvPr>
          <p:cNvGrpSpPr/>
          <p:nvPr/>
        </p:nvGrpSpPr>
        <p:grpSpPr>
          <a:xfrm>
            <a:off x="440087" y="2036221"/>
            <a:ext cx="3984211" cy="3957975"/>
            <a:chOff x="5342944" y="2331378"/>
            <a:chExt cx="3425873" cy="3648506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ABCCA2A-9C1D-4E3A-AB32-C41B05443FE9}"/>
                </a:ext>
              </a:extLst>
            </p:cNvPr>
            <p:cNvSpPr/>
            <p:nvPr/>
          </p:nvSpPr>
          <p:spPr>
            <a:xfrm>
              <a:off x="5342944" y="2331378"/>
              <a:ext cx="3425873" cy="36484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04792" indent="-304792" algn="ctr">
                <a:buFont typeface="Arial" panose="020B0604020202020204" pitchFamily="34" charset="0"/>
                <a:buChar char="•"/>
              </a:pPr>
              <a:endParaRPr lang="ru-RU" sz="933" dirty="0"/>
            </a:p>
          </p:txBody>
        </p:sp>
        <p:sp>
          <p:nvSpPr>
            <p:cNvPr id="15" name="Google Shape;336;p40">
              <a:extLst>
                <a:ext uri="{FF2B5EF4-FFF2-40B4-BE49-F238E27FC236}">
                  <a16:creationId xmlns:a16="http://schemas.microsoft.com/office/drawing/2014/main" id="{4BBDFA87-9BC3-4DC6-8D5F-B01CB9513632}"/>
                </a:ext>
              </a:extLst>
            </p:cNvPr>
            <p:cNvSpPr txBox="1"/>
            <p:nvPr/>
          </p:nvSpPr>
          <p:spPr>
            <a:xfrm>
              <a:off x="5371917" y="2433522"/>
              <a:ext cx="3211437" cy="3546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304792" indent="-372524" algn="just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ru-RU" b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Анализ состояния конкуренции на товарном рынке</a:t>
              </a:r>
            </a:p>
            <a:p>
              <a:pPr marL="304792" indent="-372524" algn="just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ru-RU" b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Установление по итогам анализа отнесения товара к ключевой мощности</a:t>
              </a:r>
            </a:p>
            <a:p>
              <a:pPr marL="304792" indent="-372524" algn="just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ru-RU" b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Включение в перечень ключевых мощностей</a:t>
              </a:r>
            </a:p>
            <a:p>
              <a:pPr marL="304792" indent="-372524" algn="just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ru-RU" b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Разработка Правил равного доступа (в т.ч. секционные правила, учитывающей специфику рынка)</a:t>
              </a:r>
              <a:endParaRPr lang="ru-RU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B8C76A7-5E5B-4D95-B1FC-237B2BA7338D}"/>
              </a:ext>
            </a:extLst>
          </p:cNvPr>
          <p:cNvGrpSpPr/>
          <p:nvPr/>
        </p:nvGrpSpPr>
        <p:grpSpPr>
          <a:xfrm>
            <a:off x="5690061" y="2036221"/>
            <a:ext cx="4980003" cy="3617675"/>
            <a:chOff x="5287866" y="2374209"/>
            <a:chExt cx="3425873" cy="2740957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F5BE0723-C75A-47F0-A46B-37142DD8812A}"/>
                </a:ext>
              </a:extLst>
            </p:cNvPr>
            <p:cNvSpPr/>
            <p:nvPr/>
          </p:nvSpPr>
          <p:spPr>
            <a:xfrm>
              <a:off x="5287866" y="2374209"/>
              <a:ext cx="3425873" cy="2688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04792" indent="-304792" algn="ctr">
                <a:buFont typeface="Arial" panose="020B0604020202020204" pitchFamily="34" charset="0"/>
                <a:buChar char="•"/>
              </a:pPr>
              <a:endParaRPr lang="ru-RU" sz="933" dirty="0"/>
            </a:p>
          </p:txBody>
        </p:sp>
        <p:sp>
          <p:nvSpPr>
            <p:cNvPr id="18" name="Google Shape;336;p40">
              <a:extLst>
                <a:ext uri="{FF2B5EF4-FFF2-40B4-BE49-F238E27FC236}">
                  <a16:creationId xmlns:a16="http://schemas.microsoft.com/office/drawing/2014/main" id="{C0EEC880-FF87-4D0C-AA72-B088A1BC8ED9}"/>
                </a:ext>
              </a:extLst>
            </p:cNvPr>
            <p:cNvSpPr txBox="1"/>
            <p:nvPr/>
          </p:nvSpPr>
          <p:spPr>
            <a:xfrm>
              <a:off x="5371917" y="2433522"/>
              <a:ext cx="3211437" cy="2681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304792" indent="-372524" algn="just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ru-RU" b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Преддоговорные условия </a:t>
              </a:r>
              <a:r>
                <a:rPr lang="ru-RU" sz="1600" b="1" i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(объем мощностей, цены, каналы связи, способ реализации)</a:t>
              </a:r>
              <a:endParaRPr lang="ru-RU" b="1" i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04792" indent="-372524" algn="just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ru-RU" b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Примерные условия контракта </a:t>
              </a:r>
              <a:r>
                <a:rPr lang="ru-RU" sz="1600" b="1" i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(типовой договор)</a:t>
              </a:r>
            </a:p>
            <a:p>
              <a:pPr marL="304792" indent="-372524" algn="just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ru-RU" b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Порядок отбора контрагентов </a:t>
              </a:r>
              <a:r>
                <a:rPr lang="ru-RU" sz="1600" b="1" i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(прием заявок, срок рассмотрения, принятие решения)</a:t>
              </a:r>
            </a:p>
            <a:p>
              <a:pPr marL="304792" indent="-372524" algn="just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ru-RU" b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Основания для отказа или в ограничений доступа</a:t>
              </a:r>
              <a:endPara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04792" indent="-372524" algn="just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ru-RU" sz="1600" b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Секционные правила </a:t>
              </a:r>
              <a:r>
                <a:rPr lang="ru-RU" sz="1400" b="1" i="1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(учитывающие особенности функционирования товарного рынка)</a:t>
              </a:r>
              <a:endParaRPr lang="ru-RU" b="1" i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00FED70-BAC4-4213-A29C-CB596988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1461-45F2-46FA-B77A-886D61E6A67E}" type="slidenum">
              <a:rPr lang="ru-KZ" smtClean="0"/>
              <a:t>6</a:t>
            </a:fld>
            <a:endParaRPr lang="ru-KZ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85199D9-4830-4AD7-AE51-96ED44C9A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40971"/>
            <a:ext cx="60355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9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>
            <a:off x="233156" y="691603"/>
            <a:ext cx="11967883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auto">
          <a:xfrm>
            <a:off x="245676" y="51868"/>
            <a:ext cx="11263683" cy="58094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77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defRPr/>
            </a:pPr>
            <a:r>
              <a:rPr lang="ru-RU" altLang="ru-RU" sz="2133" b="1" dirty="0" smtClean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Регулирование </a:t>
            </a:r>
            <a:r>
              <a:rPr lang="ru-RU" altLang="ru-RU" sz="2133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деятельности государственных и частных операторов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586676" y="6664327"/>
            <a:ext cx="614363" cy="193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sz="1067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1067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79324" y="1531984"/>
            <a:ext cx="2212248" cy="4281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933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80990" indent="-38099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Ценовое регулирование</a:t>
            </a:r>
          </a:p>
          <a:p>
            <a:pPr marL="228594" indent="-228594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sz="933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380990" indent="-38099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ea typeface="Barlow Condensed"/>
                <a:cs typeface="Barlow Condensed"/>
              </a:rPr>
              <a:t>Ограничение иной деятельности</a:t>
            </a:r>
          </a:p>
          <a:p>
            <a:pPr marL="228594" indent="-228594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sz="933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380990" indent="-38099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ea typeface="Barlow Condensed"/>
                <a:cs typeface="Barlow Condensed"/>
              </a:rPr>
              <a:t>Запрет на участие в других компаниях</a:t>
            </a:r>
          </a:p>
          <a:p>
            <a:pPr marL="228594" indent="-228594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sz="933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380990" indent="-38099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ea typeface="Barlow Condensed"/>
                <a:cs typeface="Barlow Condensed"/>
              </a:rPr>
              <a:t>Конкурсный отбор</a:t>
            </a:r>
          </a:p>
          <a:p>
            <a:pPr marL="228594" indent="-228594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sz="933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380990" indent="-38099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ea typeface="Barlow Condensed"/>
                <a:cs typeface="Barlow Condensed"/>
              </a:rPr>
              <a:t>Публичность</a:t>
            </a:r>
          </a:p>
          <a:p>
            <a:pPr marL="228594" indent="-228594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sz="933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380990" indent="-38099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  <a:ea typeface="Barlow Condensed"/>
                <a:cs typeface="Barlow Condensed"/>
              </a:rPr>
              <a:t>Возмещение убытков бизнесу </a:t>
            </a:r>
            <a:endParaRPr lang="ru-RU" sz="14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5EA4852-8FF5-4027-83A2-699CC20561C2}"/>
              </a:ext>
            </a:extLst>
          </p:cNvPr>
          <p:cNvSpPr/>
          <p:nvPr/>
        </p:nvSpPr>
        <p:spPr>
          <a:xfrm>
            <a:off x="1441561" y="5546897"/>
            <a:ext cx="3244368" cy="87190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33056" rtl="0" eaLnBrk="1" latinLnBrk="0" hangingPunct="1">
              <a:defRPr sz="183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528" algn="l" defTabSz="933056" rtl="0" eaLnBrk="1" latinLnBrk="0" hangingPunct="1">
              <a:defRPr sz="183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3056" algn="l" defTabSz="933056" rtl="0" eaLnBrk="1" latinLnBrk="0" hangingPunct="1">
              <a:defRPr sz="183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585" algn="l" defTabSz="933056" rtl="0" eaLnBrk="1" latinLnBrk="0" hangingPunct="1">
              <a:defRPr sz="183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6115" algn="l" defTabSz="933056" rtl="0" eaLnBrk="1" latinLnBrk="0" hangingPunct="1">
              <a:defRPr sz="183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2644" algn="l" defTabSz="933056" rtl="0" eaLnBrk="1" latinLnBrk="0" hangingPunct="1">
              <a:defRPr sz="183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9171" algn="l" defTabSz="933056" rtl="0" eaLnBrk="1" latinLnBrk="0" hangingPunct="1">
              <a:defRPr sz="183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5699" algn="l" defTabSz="933056" rtl="0" eaLnBrk="1" latinLnBrk="0" hangingPunct="1">
              <a:defRPr sz="183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2228" algn="l" defTabSz="933056" rtl="0" eaLnBrk="1" latinLnBrk="0" hangingPunct="1">
              <a:defRPr sz="183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67" dirty="0">
                <a:solidFill>
                  <a:schemeClr val="tx1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&gt;</a:t>
            </a:r>
            <a:r>
              <a:rPr lang="ru-RU" sz="2667" b="1" dirty="0">
                <a:solidFill>
                  <a:srgbClr val="1A4164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3733" b="1" dirty="0">
                <a:solidFill>
                  <a:srgbClr val="1A4164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3,5</a:t>
            </a:r>
            <a:r>
              <a:rPr lang="ru-RU" sz="2133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млрд.тг.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kk-KZ" sz="1333" i="1" dirty="0">
                <a:solidFill>
                  <a:schemeClr val="tx1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эффект от оптимизации</a:t>
            </a:r>
            <a:endParaRPr lang="en-US" sz="1333" i="1" dirty="0">
              <a:solidFill>
                <a:schemeClr val="tx1"/>
              </a:solidFill>
              <a:latin typeface="Century Gothic" panose="020B0502020202020204" pitchFamily="34" charset="0"/>
              <a:ea typeface="Barlow Condensed"/>
              <a:cs typeface="Barlow Condensed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72081" y="3097101"/>
            <a:ext cx="4034323" cy="681939"/>
            <a:chOff x="1045953" y="3871883"/>
            <a:chExt cx="3702737" cy="62945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D101D2E5-8604-467B-928B-6FA54B497F73}"/>
                </a:ext>
              </a:extLst>
            </p:cNvPr>
            <p:cNvSpPr/>
            <p:nvPr/>
          </p:nvSpPr>
          <p:spPr>
            <a:xfrm>
              <a:off x="1045953" y="3871883"/>
              <a:ext cx="652601" cy="629450"/>
            </a:xfrm>
            <a:prstGeom prst="ellipse">
              <a:avLst/>
            </a:prstGeom>
            <a:solidFill>
              <a:srgbClr val="203864"/>
            </a:solidFill>
            <a:ln w="19050">
              <a:solidFill>
                <a:srgbClr val="203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733804" y="4017330"/>
              <a:ext cx="3014886" cy="312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МОНОПОЛЬНОЕ ПОЛОЖЕНИЕ</a:t>
              </a: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76" y="3906885"/>
              <a:ext cx="483378" cy="52103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35655" y="3896565"/>
            <a:ext cx="3386638" cy="717739"/>
            <a:chOff x="1045953" y="4707091"/>
            <a:chExt cx="3108286" cy="662495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D101D2E5-8604-467B-928B-6FA54B497F73}"/>
                </a:ext>
              </a:extLst>
            </p:cNvPr>
            <p:cNvSpPr/>
            <p:nvPr/>
          </p:nvSpPr>
          <p:spPr>
            <a:xfrm>
              <a:off x="1045953" y="4707091"/>
              <a:ext cx="652601" cy="629450"/>
            </a:xfrm>
            <a:prstGeom prst="ellipse">
              <a:avLst/>
            </a:prstGeom>
            <a:solidFill>
              <a:srgbClr val="203864"/>
            </a:solidFill>
            <a:ln w="19050">
              <a:solidFill>
                <a:srgbClr val="203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757278" y="4852539"/>
              <a:ext cx="2396961" cy="312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latin typeface="Century Gothic" panose="020B0502020202020204" pitchFamily="34" charset="0"/>
                </a:rPr>
                <a:t>НЕКОНКУРСНЫЙ ОТБОР</a:t>
              </a:r>
            </a:p>
          </p:txBody>
        </p:sp>
        <p:pic>
          <p:nvPicPr>
            <p:cNvPr id="30" name="Рисунок 29" descr="Рукопожатие">
              <a:extLst>
                <a:ext uri="{FF2B5EF4-FFF2-40B4-BE49-F238E27FC236}">
                  <a16:creationId xmlns:a16="http://schemas.microsoft.com/office/drawing/2014/main" id="{D033C514-8DA1-4099-B126-24BFC5D8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1147" y="4734344"/>
              <a:ext cx="653801" cy="635242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537774" y="4696024"/>
            <a:ext cx="3565817" cy="681938"/>
            <a:chOff x="1041206" y="5518470"/>
            <a:chExt cx="3272740" cy="629450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D101D2E5-8604-467B-928B-6FA54B497F73}"/>
                </a:ext>
              </a:extLst>
            </p:cNvPr>
            <p:cNvSpPr/>
            <p:nvPr/>
          </p:nvSpPr>
          <p:spPr>
            <a:xfrm>
              <a:off x="1045953" y="5518470"/>
              <a:ext cx="652601" cy="629450"/>
            </a:xfrm>
            <a:prstGeom prst="ellipse">
              <a:avLst/>
            </a:prstGeom>
            <a:solidFill>
              <a:srgbClr val="203864"/>
            </a:solidFill>
            <a:ln w="19050">
              <a:solidFill>
                <a:srgbClr val="203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771330" y="5518470"/>
              <a:ext cx="2542616" cy="539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latin typeface="Century Gothic" panose="020B0502020202020204" pitchFamily="34" charset="0"/>
                </a:rPr>
                <a:t>ОГРАНИЧЕНИЕ ДОСТУПА </a:t>
              </a:r>
            </a:p>
            <a:p>
              <a:r>
                <a:rPr lang="ru-RU" sz="1600" dirty="0">
                  <a:latin typeface="Century Gothic" panose="020B0502020202020204" pitchFamily="34" charset="0"/>
                </a:rPr>
                <a:t>НА СМЕЖНЫЕ РЫНКИ</a:t>
              </a:r>
            </a:p>
          </p:txBody>
        </p:sp>
        <p:sp>
          <p:nvSpPr>
            <p:cNvPr id="35" name="Умножение 34"/>
            <p:cNvSpPr/>
            <p:nvPr/>
          </p:nvSpPr>
          <p:spPr>
            <a:xfrm>
              <a:off x="1041206" y="5528988"/>
              <a:ext cx="672840" cy="608171"/>
            </a:xfrm>
            <a:prstGeom prst="mathMultiply">
              <a:avLst>
                <a:gd name="adj1" fmla="val 17624"/>
              </a:avLst>
            </a:prstGeom>
            <a:solidFill>
              <a:schemeClr val="bg1"/>
            </a:solidFill>
            <a:ln>
              <a:solidFill>
                <a:srgbClr val="203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845078" y="884617"/>
            <a:ext cx="3120388" cy="2335201"/>
            <a:chOff x="4132369" y="605221"/>
            <a:chExt cx="2340291" cy="1751401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221799" y="893619"/>
              <a:ext cx="1953057" cy="880817"/>
              <a:chOff x="4441272" y="1700980"/>
              <a:chExt cx="3267217" cy="1509253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4611750" y="3210233"/>
                <a:ext cx="2931459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234" r="-1"/>
              <a:stretch/>
            </p:blipFill>
            <p:spPr>
              <a:xfrm rot="5400000" flipH="1">
                <a:off x="5415491" y="726761"/>
                <a:ext cx="1318780" cy="3267217"/>
              </a:xfrm>
              <a:prstGeom prst="rect">
                <a:avLst/>
              </a:prstGeom>
            </p:spPr>
          </p:pic>
        </p:grpSp>
        <p:sp>
          <p:nvSpPr>
            <p:cNvPr id="17" name="Прямоугольник 16"/>
            <p:cNvSpPr/>
            <p:nvPr/>
          </p:nvSpPr>
          <p:spPr>
            <a:xfrm>
              <a:off x="4132369" y="1814550"/>
              <a:ext cx="2340291" cy="542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867" b="1" dirty="0">
                  <a:solidFill>
                    <a:srgbClr val="203864"/>
                  </a:solidFill>
                  <a:latin typeface="Century Gothic" panose="020B0502020202020204" pitchFamily="34" charset="0"/>
                  <a:ea typeface="Times New Roman" panose="02020603050405020304" pitchFamily="18" charset="0"/>
                </a:rPr>
                <a:t>ИНСТИТУТ СПЕЦИАЛЬНОГО ПРАВА</a:t>
              </a: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298" y="605221"/>
              <a:ext cx="978057" cy="978057"/>
            </a:xfrm>
            <a:prstGeom prst="rect">
              <a:avLst/>
            </a:prstGeom>
          </p:spPr>
        </p:pic>
      </p:grpSp>
      <p:sp>
        <p:nvSpPr>
          <p:cNvPr id="36" name="Левая фигурная скобка 35"/>
          <p:cNvSpPr/>
          <p:nvPr/>
        </p:nvSpPr>
        <p:spPr>
          <a:xfrm>
            <a:off x="9008630" y="1522655"/>
            <a:ext cx="841316" cy="4274997"/>
          </a:xfrm>
          <a:prstGeom prst="leftBrace">
            <a:avLst>
              <a:gd name="adj1" fmla="val 139761"/>
              <a:gd name="adj2" fmla="val 51379"/>
            </a:avLst>
          </a:prstGeom>
          <a:ln w="1905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480654" y="3077846"/>
            <a:ext cx="3190885" cy="1304692"/>
            <a:chOff x="4132369" y="2298018"/>
            <a:chExt cx="2393164" cy="97851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132369" y="2298018"/>
              <a:ext cx="2393164" cy="684755"/>
              <a:chOff x="6172281" y="4462248"/>
              <a:chExt cx="2393164" cy="684755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7087905" y="4612817"/>
                <a:ext cx="1477540" cy="438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rgbClr val="203864"/>
                    </a:solidFill>
                    <a:latin typeface="Century Gothic" panose="020B0502020202020204" pitchFamily="34" charset="0"/>
                  </a:rPr>
                  <a:t>подлежат регулированию</a:t>
                </a:r>
              </a:p>
            </p:txBody>
          </p:sp>
          <p:sp>
            <p:nvSpPr>
              <p:cNvPr id="20" name="Chart1Score"/>
              <p:cNvSpPr txBox="1"/>
              <p:nvPr/>
            </p:nvSpPr>
            <p:spPr>
              <a:xfrm>
                <a:off x="6172281" y="4462248"/>
                <a:ext cx="1347165" cy="684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>
                <a:pPr algn="ctr"/>
                <a:r>
                  <a:rPr lang="ru-RU" sz="5333" b="1" dirty="0">
                    <a:solidFill>
                      <a:srgbClr val="203864"/>
                    </a:solidFill>
                    <a:latin typeface="Century Gothic" panose="020B0502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24</a:t>
                </a:r>
                <a:endParaRPr lang="en-US" sz="2400" b="1" dirty="0">
                  <a:solidFill>
                    <a:srgbClr val="203864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538398" y="3276537"/>
              <a:ext cx="1752350" cy="0"/>
            </a:xfrm>
            <a:prstGeom prst="line">
              <a:avLst/>
            </a:prstGeom>
            <a:ln w="19050">
              <a:solidFill>
                <a:srgbClr val="203864"/>
              </a:solidFill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5004471" y="4674333"/>
            <a:ext cx="4285179" cy="564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b="1" dirty="0">
                <a:latin typeface="Century Gothic" panose="020B0502020202020204" pitchFamily="34" charset="0"/>
                <a:ea typeface="Calibri" panose="020F0502020204030204" pitchFamily="34" charset="0"/>
              </a:rPr>
              <a:t>18</a:t>
            </a:r>
            <a:r>
              <a:rPr lang="ru-RU" sz="1867" dirty="0"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регулирование </a:t>
            </a:r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</a:rPr>
              <a:t>не требуется </a:t>
            </a:r>
          </a:p>
          <a:p>
            <a:pPr algn="ctr"/>
            <a:r>
              <a:rPr lang="ru-RU" sz="1200" i="1" dirty="0">
                <a:latin typeface="Century Gothic" panose="020B0502020202020204" pitchFamily="34" charset="0"/>
                <a:ea typeface="Calibri" panose="020F0502020204030204" pitchFamily="34" charset="0"/>
              </a:rPr>
              <a:t>(некоммерческие организации, фонды СЕМ, ОЗР)</a:t>
            </a:r>
            <a:endParaRPr lang="ru-RU" sz="1333" i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1630" y="5388391"/>
            <a:ext cx="5048316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67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467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67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КАРДИНАЛЬНЫЕ МЕРЫ</a:t>
            </a:r>
            <a:r>
              <a:rPr lang="ru-RU" sz="1467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Aft>
                <a:spcPts val="0"/>
              </a:spcAft>
            </a:pPr>
            <a:r>
              <a:rPr lang="ru-RU" sz="133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33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333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ликвидация/приватизация</a:t>
            </a:r>
          </a:p>
          <a:p>
            <a:pPr algn="ctr">
              <a:spcAft>
                <a:spcPts val="0"/>
              </a:spcAft>
            </a:pPr>
            <a:r>
              <a:rPr lang="ru-RU" sz="1333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333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333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лишение операторства, сохранение в качестве подведомственно</a:t>
            </a:r>
            <a:r>
              <a:rPr lang="kk-KZ" sz="1333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ru-RU" sz="1333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организации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68658" y="796216"/>
            <a:ext cx="5087801" cy="2228622"/>
            <a:chOff x="51493" y="597162"/>
            <a:chExt cx="3815851" cy="167146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1493" y="672758"/>
              <a:ext cx="3815851" cy="1595870"/>
              <a:chOff x="1558931" y="2653553"/>
              <a:chExt cx="5079952" cy="2464378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558931" y="2653553"/>
                <a:ext cx="2924984" cy="2464378"/>
                <a:chOff x="563396" y="2321959"/>
                <a:chExt cx="1573142" cy="1623169"/>
              </a:xfrm>
            </p:grpSpPr>
            <p:graphicFrame>
              <p:nvGraphicFramePr>
                <p:cNvPr id="10" name="Chart2"/>
                <p:cNvGraphicFramePr/>
                <p:nvPr/>
              </p:nvGraphicFramePr>
              <p:xfrm>
                <a:off x="563396" y="2321959"/>
                <a:ext cx="1573142" cy="162316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  <p:sp>
              <p:nvSpPr>
                <p:cNvPr id="11" name="Chart1Score"/>
                <p:cNvSpPr txBox="1"/>
                <p:nvPr/>
              </p:nvSpPr>
              <p:spPr>
                <a:xfrm>
                  <a:off x="1005630" y="2698006"/>
                  <a:ext cx="724545" cy="7591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>
                  <a:pPr algn="ctr"/>
                  <a:r>
                    <a:rPr lang="ru-RU" sz="5867" b="1" dirty="0">
                      <a:latin typeface="Century Gothic" panose="020B050202020202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51</a:t>
                  </a:r>
                  <a:endParaRPr lang="en-US" sz="2667" b="1" dirty="0">
                    <a:latin typeface="Century Gothic" panose="020B050202020202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2" name="Header2"/>
                <p:cNvSpPr txBox="1"/>
                <p:nvPr/>
              </p:nvSpPr>
              <p:spPr>
                <a:xfrm>
                  <a:off x="759423" y="3311688"/>
                  <a:ext cx="1278412" cy="446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</a:lstStyle>
                <a:p>
                  <a:pPr algn="ctr"/>
                  <a:r>
                    <a:rPr lang="ru-RU" sz="1600" dirty="0">
                      <a:latin typeface="Century Gothic" panose="020B050202020202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МОНОПОЛЬНЫЙ ОПЕРАТОР</a:t>
                  </a:r>
                  <a:endParaRPr lang="en-US" sz="1600" dirty="0">
                    <a:latin typeface="Century Gothic" panose="020B050202020202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sp>
            <p:nvSpPr>
              <p:cNvPr id="8" name="Прямоугольник 7"/>
              <p:cNvSpPr/>
              <p:nvPr/>
            </p:nvSpPr>
            <p:spPr>
              <a:xfrm>
                <a:off x="4076115" y="3462859"/>
                <a:ext cx="2562768" cy="1389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>
                  <a:lnSpc>
                    <a:spcPct val="90000"/>
                  </a:lnSpc>
                  <a:buClr>
                    <a:schemeClr val="dk1"/>
                  </a:buClr>
                  <a:buSzPts val="1100"/>
                  <a:defRPr/>
                </a:pPr>
                <a:r>
                  <a:rPr lang="ru-RU" sz="2667" b="1" dirty="0"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4</a:t>
                </a:r>
                <a:r>
                  <a:rPr lang="ru-RU" sz="1600" dirty="0"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 частных:</a:t>
                </a:r>
              </a:p>
              <a:p>
                <a:pPr marL="228594" indent="-228594" defTabSz="914377">
                  <a:lnSpc>
                    <a:spcPct val="90000"/>
                  </a:lnSpc>
                  <a:buClr>
                    <a:schemeClr val="dk1"/>
                  </a:buClr>
                  <a:buSzPts val="1100"/>
                  <a:buFont typeface="Arial" panose="020B0604020202020204" pitchFamily="34" charset="0"/>
                  <a:buChar char="•"/>
                  <a:defRPr/>
                </a:pPr>
                <a:r>
                  <a:rPr lang="ru-RU" sz="1333" i="1" dirty="0">
                    <a:solidFill>
                      <a:srgbClr val="2038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ТОО «Оператор РОП»</a:t>
                </a:r>
              </a:p>
              <a:p>
                <a:pPr marL="228594" indent="-228594" defTabSz="914377">
                  <a:lnSpc>
                    <a:spcPct val="90000"/>
                  </a:lnSpc>
                  <a:buClr>
                    <a:schemeClr val="dk1"/>
                  </a:buClr>
                  <a:buSzPts val="1100"/>
                  <a:buFont typeface="Arial" panose="020B0604020202020204" pitchFamily="34" charset="0"/>
                  <a:buChar char="•"/>
                  <a:defRPr/>
                </a:pPr>
                <a:r>
                  <a:rPr lang="ru-RU" sz="1333" i="1" dirty="0">
                    <a:solidFill>
                      <a:srgbClr val="2038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АО «</a:t>
                </a:r>
                <a:r>
                  <a:rPr lang="kk-KZ" sz="1333" i="1" dirty="0">
                    <a:solidFill>
                      <a:srgbClr val="2038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Сәтті Жұлдыз</a:t>
                </a:r>
                <a:r>
                  <a:rPr lang="ru-RU" sz="1333" i="1" dirty="0">
                    <a:solidFill>
                      <a:srgbClr val="2038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»</a:t>
                </a:r>
              </a:p>
              <a:p>
                <a:pPr marL="228594" indent="-228594" defTabSz="914377">
                  <a:lnSpc>
                    <a:spcPct val="90000"/>
                  </a:lnSpc>
                  <a:buClr>
                    <a:schemeClr val="dk1"/>
                  </a:buClr>
                  <a:buSzPts val="1100"/>
                  <a:buFont typeface="Arial" panose="020B0604020202020204" pitchFamily="34" charset="0"/>
                  <a:buChar char="•"/>
                  <a:defRPr/>
                </a:pPr>
                <a:r>
                  <a:rPr lang="kk-KZ" sz="1333" i="1" dirty="0">
                    <a:solidFill>
                      <a:srgbClr val="2038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ТОО </a:t>
                </a:r>
                <a:r>
                  <a:rPr lang="ru-RU" sz="1333" i="1" dirty="0">
                    <a:solidFill>
                      <a:srgbClr val="2038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«</a:t>
                </a:r>
                <a:r>
                  <a:rPr lang="en-US" sz="1333" i="1" dirty="0">
                    <a:solidFill>
                      <a:srgbClr val="2038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Silk Way Monitoring</a:t>
                </a:r>
                <a:r>
                  <a:rPr lang="ru-RU" sz="1333" i="1" dirty="0">
                    <a:solidFill>
                      <a:srgbClr val="2038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»</a:t>
                </a:r>
              </a:p>
              <a:p>
                <a:pPr marL="228594" indent="-228594" defTabSz="914377">
                  <a:lnSpc>
                    <a:spcPct val="90000"/>
                  </a:lnSpc>
                  <a:buClr>
                    <a:schemeClr val="dk1"/>
                  </a:buClr>
                  <a:buSzPts val="1100"/>
                  <a:buFont typeface="Arial" panose="020B0604020202020204" pitchFamily="34" charset="0"/>
                  <a:buChar char="•"/>
                  <a:defRPr/>
                </a:pPr>
                <a:r>
                  <a:rPr lang="ru-RU" sz="1333" i="1" dirty="0">
                    <a:solidFill>
                      <a:srgbClr val="2038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ТОО «Астана-ЕРЦ»</a:t>
                </a:r>
              </a:p>
            </p:txBody>
          </p:sp>
        </p:grpSp>
        <p:sp>
          <p:nvSpPr>
            <p:cNvPr id="42" name="Прямоугольник 41"/>
            <p:cNvSpPr/>
            <p:nvPr/>
          </p:nvSpPr>
          <p:spPr>
            <a:xfrm>
              <a:off x="1681074" y="597162"/>
              <a:ext cx="1833373" cy="401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lnSpc>
                  <a:spcPct val="90000"/>
                </a:lnSpc>
                <a:buClr>
                  <a:schemeClr val="dk1"/>
                </a:buClr>
                <a:buSzPts val="1100"/>
                <a:defRPr/>
              </a:pPr>
              <a:r>
                <a:rPr lang="ru-RU" sz="3200" b="1" dirty="0">
                  <a:solidFill>
                    <a:srgbClr val="203864"/>
                  </a:solidFill>
                  <a:latin typeface="Century Gothic" panose="020B0502020202020204" pitchFamily="34" charset="0"/>
                  <a:ea typeface="Barlow Condensed"/>
                  <a:cs typeface="Barlow Condensed"/>
                </a:rPr>
                <a:t>47</a:t>
              </a:r>
              <a:r>
                <a:rPr lang="ru-RU" sz="1600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 с госучастием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890292" y="3772522"/>
            <a:ext cx="2674923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i="1" dirty="0">
                <a:latin typeface="Century Gothic" panose="020B0502020202020204" pitchFamily="34" charset="0"/>
              </a:rPr>
              <a:t>из них по </a:t>
            </a:r>
            <a:r>
              <a:rPr lang="ru-RU" sz="1600" b="1" i="1" dirty="0">
                <a:latin typeface="Century Gothic" panose="020B0502020202020204" pitchFamily="34" charset="0"/>
              </a:rPr>
              <a:t>2</a:t>
            </a:r>
            <a:r>
              <a:rPr lang="ru-RU" sz="1333" i="1" dirty="0">
                <a:latin typeface="Century Gothic" panose="020B0502020202020204" pitchFamily="34" charset="0"/>
              </a:rPr>
              <a:t> оптимизация </a:t>
            </a:r>
            <a:br>
              <a:rPr lang="ru-RU" sz="1333" i="1" dirty="0">
                <a:latin typeface="Century Gothic" panose="020B0502020202020204" pitchFamily="34" charset="0"/>
              </a:rPr>
            </a:br>
            <a:r>
              <a:rPr lang="ru-RU" sz="1333" i="1" dirty="0">
                <a:latin typeface="Century Gothic" panose="020B0502020202020204" pitchFamily="34" charset="0"/>
              </a:rPr>
              <a:t>видов деятельности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ED724F2-E727-46ED-A27D-C2979A4B97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27" y="68650"/>
            <a:ext cx="601833" cy="6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3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>
            <a:off x="233156" y="691603"/>
            <a:ext cx="11967883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auto">
          <a:xfrm>
            <a:off x="233156" y="63936"/>
            <a:ext cx="11263683" cy="58094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Сокращение государственного участия в предпринимательстве</a:t>
            </a:r>
            <a:endParaRPr lang="ru-RU" altLang="ru-RU" sz="2400" b="1" dirty="0">
              <a:solidFill>
                <a:srgbClr val="1A4164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06552" y="1104307"/>
            <a:ext cx="3856099" cy="544040"/>
            <a:chOff x="185352" y="1061455"/>
            <a:chExt cx="3154193" cy="408030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58087C3D-E607-4C12-84FB-BB44F7389407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Google Shape;315;p39"/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ТЕКУЩАЯ СИТУАЦИЯ: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76975CB-185B-4FDF-994E-F490E26F1CE7}"/>
              </a:ext>
            </a:extLst>
          </p:cNvPr>
          <p:cNvGrpSpPr/>
          <p:nvPr/>
        </p:nvGrpSpPr>
        <p:grpSpPr>
          <a:xfrm>
            <a:off x="399323" y="4601407"/>
            <a:ext cx="1051379" cy="990320"/>
            <a:chOff x="347897" y="5223912"/>
            <a:chExt cx="1051379" cy="99032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47897" y="5223912"/>
              <a:ext cx="1051379" cy="99032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8" name="Google Shape;8730;p76"/>
            <p:cNvGrpSpPr/>
            <p:nvPr/>
          </p:nvGrpSpPr>
          <p:grpSpPr>
            <a:xfrm>
              <a:off x="606922" y="5386642"/>
              <a:ext cx="589831" cy="561033"/>
              <a:chOff x="-6690625" y="3631325"/>
              <a:chExt cx="307225" cy="292225"/>
            </a:xfrm>
            <a:solidFill>
              <a:schemeClr val="bg1"/>
            </a:solidFill>
          </p:grpSpPr>
          <p:sp>
            <p:nvSpPr>
              <p:cNvPr id="79" name="Google Shape;8731;p76"/>
              <p:cNvSpPr/>
              <p:nvPr/>
            </p:nvSpPr>
            <p:spPr>
              <a:xfrm>
                <a:off x="-6690625" y="3631325"/>
                <a:ext cx="222925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1689" extrusionOk="0">
                    <a:moveTo>
                      <a:pt x="5861" y="2773"/>
                    </a:moveTo>
                    <a:cubicBezTo>
                      <a:pt x="6270" y="2773"/>
                      <a:pt x="6333" y="3435"/>
                      <a:pt x="5861" y="3435"/>
                    </a:cubicBezTo>
                    <a:lnTo>
                      <a:pt x="3813" y="3435"/>
                    </a:lnTo>
                    <a:cubicBezTo>
                      <a:pt x="3372" y="3435"/>
                      <a:pt x="3340" y="2773"/>
                      <a:pt x="3813" y="2773"/>
                    </a:cubicBezTo>
                    <a:close/>
                    <a:moveTo>
                      <a:pt x="2742" y="0"/>
                    </a:moveTo>
                    <a:lnTo>
                      <a:pt x="2742" y="2395"/>
                    </a:lnTo>
                    <a:cubicBezTo>
                      <a:pt x="2742" y="2584"/>
                      <a:pt x="2584" y="2741"/>
                      <a:pt x="2395" y="2741"/>
                    </a:cubicBezTo>
                    <a:lnTo>
                      <a:pt x="1" y="2741"/>
                    </a:lnTo>
                    <a:lnTo>
                      <a:pt x="1" y="10649"/>
                    </a:lnTo>
                    <a:cubicBezTo>
                      <a:pt x="1" y="11216"/>
                      <a:pt x="473" y="11689"/>
                      <a:pt x="1009" y="11689"/>
                    </a:cubicBezTo>
                    <a:lnTo>
                      <a:pt x="7909" y="11689"/>
                    </a:lnTo>
                    <a:cubicBezTo>
                      <a:pt x="8444" y="11689"/>
                      <a:pt x="8917" y="11248"/>
                      <a:pt x="8917" y="10649"/>
                    </a:cubicBezTo>
                    <a:lnTo>
                      <a:pt x="8917" y="7751"/>
                    </a:lnTo>
                    <a:lnTo>
                      <a:pt x="6491" y="10177"/>
                    </a:lnTo>
                    <a:cubicBezTo>
                      <a:pt x="6491" y="10271"/>
                      <a:pt x="6428" y="10303"/>
                      <a:pt x="6365" y="10303"/>
                    </a:cubicBezTo>
                    <a:lnTo>
                      <a:pt x="4317" y="10901"/>
                    </a:lnTo>
                    <a:cubicBezTo>
                      <a:pt x="4198" y="10938"/>
                      <a:pt x="4080" y="10955"/>
                      <a:pt x="3967" y="10955"/>
                    </a:cubicBezTo>
                    <a:cubicBezTo>
                      <a:pt x="3209" y="10955"/>
                      <a:pt x="2625" y="10192"/>
                      <a:pt x="2899" y="9452"/>
                    </a:cubicBezTo>
                    <a:lnTo>
                      <a:pt x="3057" y="8979"/>
                    </a:lnTo>
                    <a:lnTo>
                      <a:pt x="1765" y="8979"/>
                    </a:lnTo>
                    <a:cubicBezTo>
                      <a:pt x="1324" y="8979"/>
                      <a:pt x="1293" y="8255"/>
                      <a:pt x="1765" y="8255"/>
                    </a:cubicBezTo>
                    <a:lnTo>
                      <a:pt x="3277" y="8255"/>
                    </a:lnTo>
                    <a:lnTo>
                      <a:pt x="3529" y="7593"/>
                    </a:lnTo>
                    <a:lnTo>
                      <a:pt x="1797" y="7593"/>
                    </a:lnTo>
                    <a:cubicBezTo>
                      <a:pt x="1356" y="7593"/>
                      <a:pt x="1324" y="6869"/>
                      <a:pt x="1797" y="6869"/>
                    </a:cubicBezTo>
                    <a:lnTo>
                      <a:pt x="4034" y="6869"/>
                    </a:lnTo>
                    <a:lnTo>
                      <a:pt x="4695" y="6207"/>
                    </a:lnTo>
                    <a:lnTo>
                      <a:pt x="1765" y="6207"/>
                    </a:lnTo>
                    <a:cubicBezTo>
                      <a:pt x="1324" y="6207"/>
                      <a:pt x="1293" y="5514"/>
                      <a:pt x="1765" y="5514"/>
                    </a:cubicBezTo>
                    <a:lnTo>
                      <a:pt x="5388" y="5514"/>
                    </a:lnTo>
                    <a:lnTo>
                      <a:pt x="6050" y="4821"/>
                    </a:lnTo>
                    <a:lnTo>
                      <a:pt x="1734" y="4821"/>
                    </a:lnTo>
                    <a:cubicBezTo>
                      <a:pt x="1293" y="4821"/>
                      <a:pt x="1261" y="4128"/>
                      <a:pt x="1734" y="4128"/>
                    </a:cubicBezTo>
                    <a:lnTo>
                      <a:pt x="6711" y="4128"/>
                    </a:lnTo>
                    <a:cubicBezTo>
                      <a:pt x="6963" y="3876"/>
                      <a:pt x="8696" y="2080"/>
                      <a:pt x="8917" y="1891"/>
                    </a:cubicBezTo>
                    <a:lnTo>
                      <a:pt x="8917" y="1009"/>
                    </a:lnTo>
                    <a:cubicBezTo>
                      <a:pt x="8917" y="473"/>
                      <a:pt x="8507" y="0"/>
                      <a:pt x="79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" name="Google Shape;8732;p76"/>
              <p:cNvSpPr/>
              <p:nvPr/>
            </p:nvSpPr>
            <p:spPr>
              <a:xfrm>
                <a:off x="-6604350" y="3832175"/>
                <a:ext cx="5867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262" extrusionOk="0">
                    <a:moveTo>
                      <a:pt x="614" y="0"/>
                    </a:moveTo>
                    <a:lnTo>
                      <a:pt x="110" y="1607"/>
                    </a:lnTo>
                    <a:cubicBezTo>
                      <a:pt x="1" y="1934"/>
                      <a:pt x="222" y="2262"/>
                      <a:pt x="550" y="2262"/>
                    </a:cubicBezTo>
                    <a:cubicBezTo>
                      <a:pt x="600" y="2262"/>
                      <a:pt x="654" y="2254"/>
                      <a:pt x="709" y="2237"/>
                    </a:cubicBezTo>
                    <a:lnTo>
                      <a:pt x="2347" y="1701"/>
                    </a:lnTo>
                    <a:lnTo>
                      <a:pt x="6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" name="Google Shape;8733;p76"/>
              <p:cNvSpPr/>
              <p:nvPr/>
            </p:nvSpPr>
            <p:spPr>
              <a:xfrm>
                <a:off x="-6470875" y="3684775"/>
                <a:ext cx="8747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2872" extrusionOk="0">
                    <a:moveTo>
                      <a:pt x="1479" y="1"/>
                    </a:moveTo>
                    <a:cubicBezTo>
                      <a:pt x="1176" y="1"/>
                      <a:pt x="868" y="114"/>
                      <a:pt x="599" y="383"/>
                    </a:cubicBezTo>
                    <a:lnTo>
                      <a:pt x="1" y="950"/>
                    </a:lnTo>
                    <a:lnTo>
                      <a:pt x="1954" y="2872"/>
                    </a:lnTo>
                    <a:lnTo>
                      <a:pt x="2521" y="2305"/>
                    </a:lnTo>
                    <a:cubicBezTo>
                      <a:pt x="3498" y="1352"/>
                      <a:pt x="2524" y="1"/>
                      <a:pt x="14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" name="Google Shape;8734;p76"/>
              <p:cNvSpPr/>
              <p:nvPr/>
            </p:nvSpPr>
            <p:spPr>
              <a:xfrm>
                <a:off x="-6578775" y="3721900"/>
                <a:ext cx="1433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735" extrusionOk="0">
                    <a:moveTo>
                      <a:pt x="3813" y="1"/>
                    </a:moveTo>
                    <a:lnTo>
                      <a:pt x="1" y="3813"/>
                    </a:lnTo>
                    <a:lnTo>
                      <a:pt x="1922" y="5734"/>
                    </a:lnTo>
                    <a:lnTo>
                      <a:pt x="4474" y="3183"/>
                    </a:lnTo>
                    <a:lnTo>
                      <a:pt x="5734" y="1922"/>
                    </a:lnTo>
                    <a:lnTo>
                      <a:pt x="381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" name="Google Shape;8735;p76"/>
              <p:cNvSpPr/>
              <p:nvPr/>
            </p:nvSpPr>
            <p:spPr>
              <a:xfrm>
                <a:off x="-6685100" y="3636850"/>
                <a:ext cx="4727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59" extrusionOk="0">
                    <a:moveTo>
                      <a:pt x="1891" y="0"/>
                    </a:moveTo>
                    <a:lnTo>
                      <a:pt x="0" y="1859"/>
                    </a:lnTo>
                    <a:lnTo>
                      <a:pt x="1891" y="1859"/>
                    </a:lnTo>
                    <a:lnTo>
                      <a:pt x="18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Century Gothic" panose="020B0502020202020204" pitchFamily="34" charset="0"/>
                </a:endParaRPr>
              </a:p>
            </p:txBody>
          </p:sp>
        </p:grpSp>
      </p:grpSp>
      <p:graphicFrame>
        <p:nvGraphicFramePr>
          <p:cNvPr id="94" name="Таблица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167729"/>
              </p:ext>
            </p:extLst>
          </p:nvPr>
        </p:nvGraphicFramePr>
        <p:xfrm>
          <a:off x="1593627" y="4653752"/>
          <a:ext cx="4182699" cy="936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6988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Отсутствие методологии для определения приоритетов приватизации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604768"/>
              </p:ext>
            </p:extLst>
          </p:nvPr>
        </p:nvGraphicFramePr>
        <p:xfrm>
          <a:off x="289542" y="1742327"/>
          <a:ext cx="5448928" cy="1917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3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0179"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en-US" sz="4400" b="1" kern="1200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&gt;2 </a:t>
                      </a:r>
                      <a:r>
                        <a:rPr lang="ru-RU" sz="2000" b="0" kern="1200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тыс.ед</a:t>
                      </a:r>
                      <a:r>
                        <a:rPr lang="ru-RU" sz="2400" b="0" kern="1200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.</a:t>
                      </a:r>
                      <a:endParaRPr lang="ru-RU" sz="1600" b="0" kern="1200" baseline="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субъекты квазисектора (госпредприятия, АО, ТОО)</a:t>
                      </a:r>
                    </a:p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коммерческого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профиля</a:t>
                      </a:r>
                    </a:p>
                  </a:txBody>
                  <a:tcPr marL="121920" marR="121920" marT="60960" marB="6096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951">
                <a:tc gridSpan="2"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Справочно</a:t>
                      </a:r>
                      <a:r>
                        <a:rPr lang="ru-RU" sz="1200" b="0" kern="1200" baseline="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: 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Социальный блок включает 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2 460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детских садов, 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325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школ, 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340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колледжей, 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222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дома культуры, 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86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музеев, 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53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театра, 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16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санаториев и 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477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 объектов здравоохранения </a:t>
                      </a:r>
                      <a:r>
                        <a:rPr lang="ru-RU" sz="1200" b="0" i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(больницы, поликлиники и др.)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8" name="Google Shape;8941;p76"/>
          <p:cNvGrpSpPr/>
          <p:nvPr/>
        </p:nvGrpSpPr>
        <p:grpSpPr>
          <a:xfrm>
            <a:off x="6598225" y="3290294"/>
            <a:ext cx="426499" cy="559497"/>
            <a:chOff x="-3365275" y="3253275"/>
            <a:chExt cx="222150" cy="291425"/>
          </a:xfrm>
          <a:solidFill>
            <a:schemeClr val="bg1"/>
          </a:solidFill>
        </p:grpSpPr>
        <p:sp>
          <p:nvSpPr>
            <p:cNvPr id="119" name="Google Shape;8942;p76"/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" name="Google Shape;8943;p76"/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124" name="Пятиугольник 123"/>
          <p:cNvSpPr/>
          <p:nvPr/>
        </p:nvSpPr>
        <p:spPr>
          <a:xfrm>
            <a:off x="5999314" y="3041449"/>
            <a:ext cx="281285" cy="1926113"/>
          </a:xfrm>
          <a:prstGeom prst="homePlate">
            <a:avLst>
              <a:gd name="adj" fmla="val 100000"/>
            </a:avLst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5" name="Google Shape;342;p40"/>
          <p:cNvCxnSpPr/>
          <p:nvPr/>
        </p:nvCxnSpPr>
        <p:spPr>
          <a:xfrm>
            <a:off x="5919251" y="985219"/>
            <a:ext cx="5677" cy="548977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26" name="Группа 125"/>
          <p:cNvGrpSpPr/>
          <p:nvPr/>
        </p:nvGrpSpPr>
        <p:grpSpPr>
          <a:xfrm>
            <a:off x="6118929" y="1797515"/>
            <a:ext cx="5997853" cy="831616"/>
            <a:chOff x="3497076" y="643642"/>
            <a:chExt cx="5875797" cy="623712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3497076" y="643642"/>
              <a:ext cx="5875797" cy="623712"/>
              <a:chOff x="185352" y="1061455"/>
              <a:chExt cx="3342999" cy="623712"/>
            </a:xfrm>
          </p:grpSpPr>
          <p:sp>
            <p:nvSpPr>
              <p:cNvPr id="129" name="Прямоугольник 128">
                <a:extLst>
                  <a:ext uri="{FF2B5EF4-FFF2-40B4-BE49-F238E27FC236}">
                    <a16:creationId xmlns:a16="http://schemas.microsoft.com/office/drawing/2014/main" id="{58087C3D-E607-4C12-84FB-BB44F7389407}"/>
                  </a:ext>
                </a:extLst>
              </p:cNvPr>
              <p:cNvSpPr/>
              <p:nvPr/>
            </p:nvSpPr>
            <p:spPr>
              <a:xfrm>
                <a:off x="185352" y="1061455"/>
                <a:ext cx="3307554" cy="59794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Google Shape;315;p39"/>
              <p:cNvSpPr txBox="1"/>
              <p:nvPr/>
            </p:nvSpPr>
            <p:spPr>
              <a:xfrm>
                <a:off x="579604" y="1069548"/>
                <a:ext cx="2948747" cy="6156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867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  <a:sym typeface="Tahoma"/>
                  </a:rPr>
                  <a:t>Секторальный анализ государственной собственности</a:t>
                </a:r>
              </a:p>
            </p:txBody>
          </p:sp>
        </p:grpSp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D101D2E5-8604-467B-928B-6FA54B497F73}"/>
                </a:ext>
              </a:extLst>
            </p:cNvPr>
            <p:cNvSpPr/>
            <p:nvPr/>
          </p:nvSpPr>
          <p:spPr>
            <a:xfrm>
              <a:off x="3565863" y="687483"/>
              <a:ext cx="675824" cy="50963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1" name="Стрелка: штриховая вправо 10">
            <a:extLst>
              <a:ext uri="{FF2B5EF4-FFF2-40B4-BE49-F238E27FC236}">
                <a16:creationId xmlns:a16="http://schemas.microsoft.com/office/drawing/2014/main" id="{F68F4766-9D9C-4F8D-9AD0-CA2B81564ED2}"/>
              </a:ext>
            </a:extLst>
          </p:cNvPr>
          <p:cNvSpPr/>
          <p:nvPr/>
        </p:nvSpPr>
        <p:spPr>
          <a:xfrm rot="5400000">
            <a:off x="6279400" y="2008610"/>
            <a:ext cx="465969" cy="436796"/>
          </a:xfrm>
          <a:prstGeom prst="stripedRightArrow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2" name="Таблица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751304"/>
              </p:ext>
            </p:extLst>
          </p:nvPr>
        </p:nvGraphicFramePr>
        <p:xfrm>
          <a:off x="6541271" y="3598337"/>
          <a:ext cx="5220037" cy="79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0320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Ускорение процесса разгосударствлени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я с учетом уровня развития конкуренции </a:t>
                      </a:r>
                      <a:br>
                        <a:rPr lang="ru-RU" sz="16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</a:b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в регионах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" name="Таблица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78098"/>
              </p:ext>
            </p:extLst>
          </p:nvPr>
        </p:nvGraphicFramePr>
        <p:xfrm>
          <a:off x="6534076" y="2700068"/>
          <a:ext cx="5227232" cy="797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7259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Определение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«зрелых» секторов экономики,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подлежащих приватизации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782B2BF8-E8E0-4C4D-9A45-641E6FEBDCC4}"/>
              </a:ext>
            </a:extLst>
          </p:cNvPr>
          <p:cNvGrpSpPr/>
          <p:nvPr/>
        </p:nvGrpSpPr>
        <p:grpSpPr>
          <a:xfrm>
            <a:off x="6519189" y="5734228"/>
            <a:ext cx="5223804" cy="797259"/>
            <a:chOff x="846578" y="8101029"/>
            <a:chExt cx="7051046" cy="1375712"/>
          </a:xfrm>
        </p:grpSpPr>
        <p:sp>
          <p:nvSpPr>
            <p:cNvPr id="137" name="Прямоугольник 136">
              <a:extLst>
                <a:ext uri="{FF2B5EF4-FFF2-40B4-BE49-F238E27FC236}">
                  <a16:creationId xmlns:a16="http://schemas.microsoft.com/office/drawing/2014/main" id="{1F6CCDDF-FBC0-4DB1-AF6B-4D6156417DDD}"/>
                </a:ext>
              </a:extLst>
            </p:cNvPr>
            <p:cNvSpPr/>
            <p:nvPr/>
          </p:nvSpPr>
          <p:spPr>
            <a:xfrm>
              <a:off x="846578" y="8101029"/>
              <a:ext cx="7051046" cy="1375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83F7769B-8F9E-4662-9C71-9954E3ECCD69}"/>
                </a:ext>
              </a:extLst>
            </p:cNvPr>
            <p:cNvSpPr/>
            <p:nvPr/>
          </p:nvSpPr>
          <p:spPr>
            <a:xfrm>
              <a:off x="3058182" y="8213689"/>
              <a:ext cx="4825172" cy="100941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528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3056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585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6115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2644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9171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5699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2228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снижение доли </a:t>
              </a:r>
            </a:p>
            <a:p>
              <a:r>
                <a:rPr lang="ru-RU" sz="1800" dirty="0">
                  <a:latin typeface="Century Gothic" panose="020B0502020202020204" pitchFamily="34" charset="0"/>
                  <a:ea typeface="Barlow Condensed"/>
                  <a:cs typeface="Barlow Condensed"/>
                </a:rPr>
                <a:t>государства в экономике</a:t>
              </a:r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F5EA4852-8FF5-4027-83A2-699CC20561C2}"/>
                </a:ext>
              </a:extLst>
            </p:cNvPr>
            <p:cNvSpPr/>
            <p:nvPr/>
          </p:nvSpPr>
          <p:spPr>
            <a:xfrm>
              <a:off x="1182931" y="8104119"/>
              <a:ext cx="1882005" cy="1150974"/>
            </a:xfrm>
            <a:prstGeom prst="rect">
              <a:avLst/>
            </a:prstGeom>
            <a:noFill/>
            <a:ln w="9525"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528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3056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585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6115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2644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9171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5699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2228" algn="l" defTabSz="933056" rtl="0" eaLnBrk="1" latinLnBrk="0" hangingPunct="1">
                <a:defRPr sz="183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4400" b="1" dirty="0">
                  <a:solidFill>
                    <a:srgbClr val="1A4164"/>
                  </a:solidFill>
                  <a:latin typeface="Century Gothic" panose="020B0502020202020204" pitchFamily="34" charset="0"/>
                  <a:ea typeface="Barlow Condensed"/>
                  <a:cs typeface="Barlow Condensed"/>
                </a:rPr>
                <a:t>14</a:t>
              </a:r>
              <a:r>
                <a:rPr lang="ru-RU" sz="2000" b="1" dirty="0">
                  <a:solidFill>
                    <a:srgbClr val="1A4164"/>
                  </a:solidFill>
                  <a:latin typeface="Century Gothic" panose="020B0502020202020204" pitchFamily="34" charset="0"/>
                  <a:ea typeface="Barlow Condensed"/>
                  <a:cs typeface="Barlow Condensed"/>
                </a:rPr>
                <a:t>%</a:t>
              </a:r>
              <a:endParaRPr lang="en-US" sz="1200" b="1" dirty="0">
                <a:solidFill>
                  <a:srgbClr val="1A4164"/>
                </a:solidFill>
                <a:latin typeface="Century Gothic" panose="020B0502020202020204" pitchFamily="34" charset="0"/>
                <a:ea typeface="Barlow Condensed"/>
                <a:cs typeface="Barlow Condensed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1577007" y="6664325"/>
            <a:ext cx="614363" cy="193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67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1067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84E121-F6C5-4B72-AFDB-4BA288BDAE89}"/>
              </a:ext>
            </a:extLst>
          </p:cNvPr>
          <p:cNvSpPr/>
          <p:nvPr/>
        </p:nvSpPr>
        <p:spPr>
          <a:xfrm>
            <a:off x="6592112" y="5723034"/>
            <a:ext cx="7801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A4164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&gt;</a:t>
            </a:r>
            <a:endParaRPr lang="ru-RU" sz="4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50AE48-F245-4319-89F3-9B8CFED65A79}"/>
              </a:ext>
            </a:extLst>
          </p:cNvPr>
          <p:cNvSpPr/>
          <p:nvPr/>
        </p:nvSpPr>
        <p:spPr>
          <a:xfrm>
            <a:off x="245676" y="693208"/>
            <a:ext cx="3078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Barlow Condensed"/>
                <a:cs typeface="Barlow Condensed"/>
              </a:rPr>
              <a:t>Секторальный анализ</a:t>
            </a:r>
            <a:endParaRPr lang="ru-RU" sz="2000" dirty="0"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5807C3A-1FC6-4CDE-B3A1-E15276C78302}"/>
              </a:ext>
            </a:extLst>
          </p:cNvPr>
          <p:cNvGrpSpPr/>
          <p:nvPr/>
        </p:nvGrpSpPr>
        <p:grpSpPr>
          <a:xfrm>
            <a:off x="6124357" y="1120069"/>
            <a:ext cx="3856099" cy="544040"/>
            <a:chOff x="185352" y="1061455"/>
            <a:chExt cx="3154193" cy="408030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9CCE9459-463D-487F-9582-C92CBCCA70C0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Google Shape;315;p39">
              <a:extLst>
                <a:ext uri="{FF2B5EF4-FFF2-40B4-BE49-F238E27FC236}">
                  <a16:creationId xmlns:a16="http://schemas.microsoft.com/office/drawing/2014/main" id="{2143DF34-DEDC-40A8-BD9F-ECF7272E0410}"/>
                </a:ext>
              </a:extLst>
            </p:cNvPr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ПРЕДЛАГАЕТСЯ</a:t>
              </a: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42CA3AA-2086-495E-AF1F-36DDAF771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93595"/>
              </p:ext>
            </p:extLst>
          </p:nvPr>
        </p:nvGraphicFramePr>
        <p:xfrm>
          <a:off x="399323" y="5752827"/>
          <a:ext cx="5362615" cy="99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5476">
                  <a:extLst>
                    <a:ext uri="{9D8B030D-6E8A-4147-A177-3AD203B41FA5}">
                      <a16:colId xmlns:a16="http://schemas.microsoft.com/office/drawing/2014/main" val="2067634234"/>
                    </a:ext>
                  </a:extLst>
                </a:gridCol>
                <a:gridCol w="3627139">
                  <a:extLst>
                    <a:ext uri="{9D8B030D-6E8A-4147-A177-3AD203B41FA5}">
                      <a16:colId xmlns:a16="http://schemas.microsoft.com/office/drawing/2014/main" val="422393022"/>
                    </a:ext>
                  </a:extLst>
                </a:gridCol>
              </a:tblGrid>
              <a:tr h="990320"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4800" b="1" kern="1200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14,9</a:t>
                      </a:r>
                      <a:r>
                        <a:rPr lang="ru-RU" sz="2700" b="0" kern="1200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%</a:t>
                      </a:r>
                      <a:endParaRPr lang="ru-RU" sz="1200" b="0" kern="1200" baseline="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доля государства в экономике </a:t>
                      </a:r>
                    </a:p>
                  </a:txBody>
                  <a:tcPr marL="121920" marR="121920" marT="60960" marB="6096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435"/>
                  </a:ext>
                </a:extLst>
              </a:tr>
            </a:tbl>
          </a:graphicData>
        </a:graphic>
      </p:graphicFrame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E8147271-248E-4ED7-A146-A5028F21A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4314"/>
              </p:ext>
            </p:extLst>
          </p:nvPr>
        </p:nvGraphicFramePr>
        <p:xfrm>
          <a:off x="6512384" y="4479211"/>
          <a:ext cx="5220037" cy="79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0320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Антимонопольный мониторинг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деятельности субъектов квазигоссектора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1B1C66E5-C6CC-4C3F-97FF-06C26F32240A}"/>
              </a:ext>
            </a:extLst>
          </p:cNvPr>
          <p:cNvGrpSpPr/>
          <p:nvPr/>
        </p:nvGrpSpPr>
        <p:grpSpPr>
          <a:xfrm>
            <a:off x="361001" y="3659519"/>
            <a:ext cx="2292632" cy="814549"/>
            <a:chOff x="185352" y="1061455"/>
            <a:chExt cx="3154193" cy="408030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120DBDC2-0DED-4D46-9112-11832EA4D581}"/>
                </a:ext>
              </a:extLst>
            </p:cNvPr>
            <p:cNvSpPr/>
            <p:nvPr/>
          </p:nvSpPr>
          <p:spPr>
            <a:xfrm>
              <a:off x="185352" y="1061455"/>
              <a:ext cx="3154193" cy="4080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Google Shape;315;p39">
              <a:extLst>
                <a:ext uri="{FF2B5EF4-FFF2-40B4-BE49-F238E27FC236}">
                  <a16:creationId xmlns:a16="http://schemas.microsoft.com/office/drawing/2014/main" id="{A7203706-10F2-482E-B6B2-26EECCE8AE4D}"/>
                </a:ext>
              </a:extLst>
            </p:cNvPr>
            <p:cNvSpPr txBox="1"/>
            <p:nvPr/>
          </p:nvSpPr>
          <p:spPr>
            <a:xfrm>
              <a:off x="229890" y="1061455"/>
              <a:ext cx="294268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kk-KZ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ВИДЫ ДЕЯТЕЛЬНОСТИ</a:t>
              </a:r>
              <a:r>
                <a:rPr lang="en-US" sz="1867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:</a:t>
              </a:r>
              <a:endParaRPr sz="1867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aphicFrame>
        <p:nvGraphicFramePr>
          <p:cNvPr id="69" name="Таблица 68">
            <a:extLst>
              <a:ext uri="{FF2B5EF4-FFF2-40B4-BE49-F238E27FC236}">
                <a16:creationId xmlns:a16="http://schemas.microsoft.com/office/drawing/2014/main" id="{7EE94973-7372-4313-8B11-02C2AF6C8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9261"/>
              </p:ext>
            </p:extLst>
          </p:nvPr>
        </p:nvGraphicFramePr>
        <p:xfrm>
          <a:off x="2751929" y="3622101"/>
          <a:ext cx="3015600" cy="887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140">
                  <a:extLst>
                    <a:ext uri="{9D8B030D-6E8A-4147-A177-3AD203B41FA5}">
                      <a16:colId xmlns:a16="http://schemas.microsoft.com/office/drawing/2014/main" val="2976101208"/>
                    </a:ext>
                  </a:extLst>
                </a:gridCol>
              </a:tblGrid>
              <a:tr h="436805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ГОСПРЕДПРИЯТИЯ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АО, ТОО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05"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157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arlow Condensed"/>
                          <a:cs typeface="Barlow Condensed"/>
                        </a:rPr>
                        <a:t>242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arlow Condensed"/>
                        <a:cs typeface="Barlow Condensed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99148"/>
                  </a:ext>
                </a:extLst>
              </a:tr>
            </a:tbl>
          </a:graphicData>
        </a:graphic>
      </p:graphicFrame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FB9B8B55-BDFE-4E3A-A540-FF41A282D07E}"/>
              </a:ext>
            </a:extLst>
          </p:cNvPr>
          <p:cNvSpPr/>
          <p:nvPr/>
        </p:nvSpPr>
        <p:spPr>
          <a:xfrm>
            <a:off x="6429122" y="5402114"/>
            <a:ext cx="3071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Ожидаемый эффект</a:t>
            </a:r>
            <a:r>
              <a:rPr lang="en-US" sz="2000" b="1" dirty="0">
                <a:latin typeface="Century Gothic" panose="020B0502020202020204" pitchFamily="34" charset="0"/>
              </a:rPr>
              <a:t>:</a:t>
            </a:r>
            <a:endParaRPr lang="ru-RU" sz="1600" dirty="0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8CF556-47CF-4863-B28D-BBF3FBC15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27" y="68650"/>
            <a:ext cx="601833" cy="6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2115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2_2. Дополнительны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12528</TotalTime>
  <Words>4588</Words>
  <Application>Microsoft Office PowerPoint</Application>
  <PresentationFormat>Широкоэкранный</PresentationFormat>
  <Paragraphs>1347</Paragraphs>
  <Slides>42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7" baseType="lpstr">
      <vt:lpstr>Malgun Gothic</vt:lpstr>
      <vt:lpstr>Microsoft YaHei</vt:lpstr>
      <vt:lpstr>MS PGothic</vt:lpstr>
      <vt:lpstr>Arial</vt:lpstr>
      <vt:lpstr>Arial Narrow</vt:lpstr>
      <vt:lpstr>Barlow Condensed</vt:lpstr>
      <vt:lpstr>Calibri</vt:lpstr>
      <vt:lpstr>Calibri Light</vt:lpstr>
      <vt:lpstr>Century Gothic</vt:lpstr>
      <vt:lpstr>Microsoft Himalaya</vt:lpstr>
      <vt:lpstr>Tahoma</vt:lpstr>
      <vt:lpstr>Times New Roman</vt:lpstr>
      <vt:lpstr>Verdana</vt:lpstr>
      <vt:lpstr>Wingdings</vt:lpstr>
      <vt:lpstr>2_2. Дополнительные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</cp:lastModifiedBy>
  <cp:revision>2387</cp:revision>
  <cp:lastPrinted>2021-06-18T12:24:36Z</cp:lastPrinted>
  <dcterms:created xsi:type="dcterms:W3CDTF">2019-05-25T11:00:32Z</dcterms:created>
  <dcterms:modified xsi:type="dcterms:W3CDTF">2022-02-10T12:43:28Z</dcterms:modified>
</cp:coreProperties>
</file>